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5"/>
  </p:notesMasterIdLst>
  <p:sldIdLst>
    <p:sldId id="256" r:id="rId2"/>
    <p:sldId id="257" r:id="rId3"/>
    <p:sldId id="258" r:id="rId4"/>
    <p:sldId id="259" r:id="rId5"/>
    <p:sldId id="260" r:id="rId6"/>
    <p:sldId id="317" r:id="rId7"/>
    <p:sldId id="261" r:id="rId8"/>
    <p:sldId id="262" r:id="rId9"/>
    <p:sldId id="263" r:id="rId10"/>
    <p:sldId id="266" r:id="rId11"/>
    <p:sldId id="318" r:id="rId12"/>
    <p:sldId id="264" r:id="rId13"/>
    <p:sldId id="265"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D6E0"/>
          </a:solidFill>
        </a:fill>
      </a:tcStyle>
    </a:wholeTbl>
    <a:band2H>
      <a:tcTxStyle/>
      <a:tcStyle>
        <a:tcBdr/>
        <a:fill>
          <a:solidFill>
            <a:srgbClr val="EBEC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EF1D6"/>
          </a:solidFill>
        </a:fill>
      </a:tcStyle>
    </a:wholeTbl>
    <a:band2H>
      <a:tcTxStyle/>
      <a:tcStyle>
        <a:tcBdr/>
        <a:fill>
          <a:solidFill>
            <a:srgbClr val="F7F8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AD4D3"/>
          </a:solidFill>
        </a:fill>
      </a:tcStyle>
    </a:wholeTbl>
    <a:band2H>
      <a:tcTxStyle/>
      <a:tcStyle>
        <a:tcBdr/>
        <a:fill>
          <a:solidFill>
            <a:srgbClr val="EDEBEA"/>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13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tif>
</file>

<file path=ppt/media/image2.tif>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xfrm>
            <a:off x="1143000" y="685800"/>
            <a:ext cx="4572000" cy="3429000"/>
          </a:xfrm>
          <a:prstGeom prst="rect">
            <a:avLst/>
          </a:prstGeom>
        </p:spPr>
        <p:txBody>
          <a:bodyPr/>
          <a:lstStyle/>
          <a:p>
            <a:endParaRPr/>
          </a:p>
        </p:txBody>
      </p:sp>
      <p:sp>
        <p:nvSpPr>
          <p:cNvPr id="130" name="Shape 13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Gill Sans MT"/>
      </a:defRPr>
    </a:lvl1pPr>
    <a:lvl2pPr indent="228600" latinLnBrk="0">
      <a:defRPr sz="1200">
        <a:latin typeface="+mj-lt"/>
        <a:ea typeface="+mj-ea"/>
        <a:cs typeface="+mj-cs"/>
        <a:sym typeface="Gill Sans MT"/>
      </a:defRPr>
    </a:lvl2pPr>
    <a:lvl3pPr indent="457200" latinLnBrk="0">
      <a:defRPr sz="1200">
        <a:latin typeface="+mj-lt"/>
        <a:ea typeface="+mj-ea"/>
        <a:cs typeface="+mj-cs"/>
        <a:sym typeface="Gill Sans MT"/>
      </a:defRPr>
    </a:lvl3pPr>
    <a:lvl4pPr indent="685800" latinLnBrk="0">
      <a:defRPr sz="1200">
        <a:latin typeface="+mj-lt"/>
        <a:ea typeface="+mj-ea"/>
        <a:cs typeface="+mj-cs"/>
        <a:sym typeface="Gill Sans MT"/>
      </a:defRPr>
    </a:lvl4pPr>
    <a:lvl5pPr indent="914400" latinLnBrk="0">
      <a:defRPr sz="1200">
        <a:latin typeface="+mj-lt"/>
        <a:ea typeface="+mj-ea"/>
        <a:cs typeface="+mj-cs"/>
        <a:sym typeface="Gill Sans MT"/>
      </a:defRPr>
    </a:lvl5pPr>
    <a:lvl6pPr indent="1143000" latinLnBrk="0">
      <a:defRPr sz="1200">
        <a:latin typeface="+mj-lt"/>
        <a:ea typeface="+mj-ea"/>
        <a:cs typeface="+mj-cs"/>
        <a:sym typeface="Gill Sans MT"/>
      </a:defRPr>
    </a:lvl6pPr>
    <a:lvl7pPr indent="1371600" latinLnBrk="0">
      <a:defRPr sz="1200">
        <a:latin typeface="+mj-lt"/>
        <a:ea typeface="+mj-ea"/>
        <a:cs typeface="+mj-cs"/>
        <a:sym typeface="Gill Sans MT"/>
      </a:defRPr>
    </a:lvl7pPr>
    <a:lvl8pPr indent="1600200" latinLnBrk="0">
      <a:defRPr sz="1200">
        <a:latin typeface="+mj-lt"/>
        <a:ea typeface="+mj-ea"/>
        <a:cs typeface="+mj-cs"/>
        <a:sym typeface="Gill Sans MT"/>
      </a:defRPr>
    </a:lvl8pPr>
    <a:lvl9pPr indent="1828800" latinLnBrk="0">
      <a:defRPr sz="1200">
        <a:latin typeface="+mj-lt"/>
        <a:ea typeface="+mj-ea"/>
        <a:cs typeface="+mj-cs"/>
        <a:sym typeface="Gill Sans MT"/>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4" name="Title Text"/>
          <p:cNvSpPr txBox="1">
            <a:spLocks noGrp="1"/>
          </p:cNvSpPr>
          <p:nvPr>
            <p:ph type="title"/>
          </p:nvPr>
        </p:nvSpPr>
        <p:spPr>
          <a:xfrm>
            <a:off x="1219200" y="3886200"/>
            <a:ext cx="6858000" cy="990600"/>
          </a:xfrm>
          <a:prstGeom prst="rect">
            <a:avLst/>
          </a:prstGeom>
        </p:spPr>
        <p:txBody>
          <a:bodyPr anchor="t"/>
          <a:lstStyle>
            <a:lvl1pPr algn="r">
              <a:defRPr>
                <a:solidFill>
                  <a:srgbClr val="000000"/>
                </a:solidFill>
              </a:defRPr>
            </a:lvl1pPr>
          </a:lstStyle>
          <a:p>
            <a:r>
              <a:t>Title Text</a:t>
            </a:r>
          </a:p>
        </p:txBody>
      </p:sp>
      <p:sp>
        <p:nvSpPr>
          <p:cNvPr id="15" name="Body Level One…"/>
          <p:cNvSpPr txBox="1">
            <a:spLocks noGrp="1"/>
          </p:cNvSpPr>
          <p:nvPr>
            <p:ph type="body" sz="quarter" idx="1"/>
          </p:nvPr>
        </p:nvSpPr>
        <p:spPr>
          <a:xfrm>
            <a:off x="1219200" y="5124450"/>
            <a:ext cx="6858000" cy="533400"/>
          </a:xfrm>
          <a:prstGeom prst="rect">
            <a:avLst/>
          </a:prstGeom>
        </p:spPr>
        <p:txBody>
          <a:bodyPr/>
          <a:lstStyle>
            <a:lvl1pPr marL="0" indent="0" algn="r">
              <a:buClrTx/>
              <a:buSzTx/>
              <a:buNone/>
              <a:defRPr sz="2000">
                <a:solidFill>
                  <a:srgbClr val="464653"/>
                </a:solidFill>
                <a:latin typeface="Bookman Old Style"/>
                <a:ea typeface="Bookman Old Style"/>
                <a:cs typeface="Bookman Old Style"/>
                <a:sym typeface="Bookman Old Style"/>
              </a:defRPr>
            </a:lvl1pPr>
            <a:lvl2pPr marL="0" indent="457200" algn="r">
              <a:buClrTx/>
              <a:buSzTx/>
              <a:buNone/>
              <a:defRPr sz="2000">
                <a:solidFill>
                  <a:srgbClr val="464653"/>
                </a:solidFill>
                <a:latin typeface="Bookman Old Style"/>
                <a:ea typeface="Bookman Old Style"/>
                <a:cs typeface="Bookman Old Style"/>
                <a:sym typeface="Bookman Old Style"/>
              </a:defRPr>
            </a:lvl2pPr>
            <a:lvl3pPr marL="0" indent="914400" algn="r">
              <a:buClrTx/>
              <a:buSzTx/>
              <a:buNone/>
              <a:defRPr sz="2000">
                <a:solidFill>
                  <a:srgbClr val="464653"/>
                </a:solidFill>
                <a:latin typeface="Bookman Old Style"/>
                <a:ea typeface="Bookman Old Style"/>
                <a:cs typeface="Bookman Old Style"/>
                <a:sym typeface="Bookman Old Style"/>
              </a:defRPr>
            </a:lvl3pPr>
            <a:lvl4pPr marL="0" indent="1371600" algn="r">
              <a:buClrTx/>
              <a:buSzTx/>
              <a:buNone/>
              <a:defRPr sz="2000">
                <a:solidFill>
                  <a:srgbClr val="464653"/>
                </a:solidFill>
                <a:latin typeface="Bookman Old Style"/>
                <a:ea typeface="Bookman Old Style"/>
                <a:cs typeface="Bookman Old Style"/>
                <a:sym typeface="Bookman Old Style"/>
              </a:defRPr>
            </a:lvl4pPr>
            <a:lvl5pPr marL="0" indent="1828800" algn="r">
              <a:buClrTx/>
              <a:buSzTx/>
              <a:buNone/>
              <a:defRPr sz="2000">
                <a:solidFill>
                  <a:srgbClr val="464653"/>
                </a:solidFill>
                <a:latin typeface="Bookman Old Style"/>
                <a:ea typeface="Bookman Old Style"/>
                <a:cs typeface="Bookman Old Style"/>
                <a:sym typeface="Bookman Old Style"/>
              </a:defRPr>
            </a:lvl5pPr>
          </a:lstStyle>
          <a:p>
            <a:r>
              <a:t>Body Level One</a:t>
            </a:r>
          </a:p>
          <a:p>
            <a:pPr lvl="1"/>
            <a:r>
              <a:t>Body Level Two</a:t>
            </a:r>
          </a:p>
          <a:p>
            <a:pPr lvl="2"/>
            <a:r>
              <a:t>Body Level Three</a:t>
            </a:r>
          </a:p>
          <a:p>
            <a:pPr lvl="3"/>
            <a:r>
              <a:t>Body Level Four</a:t>
            </a:r>
          </a:p>
          <a:p>
            <a:pPr lvl="4"/>
            <a:r>
              <a:t>Body Level Five</a:t>
            </a:r>
          </a:p>
        </p:txBody>
      </p:sp>
      <p:sp>
        <p:nvSpPr>
          <p:cNvPr id="16" name="Rectangle 20"/>
          <p:cNvSpPr/>
          <p:nvPr/>
        </p:nvSpPr>
        <p:spPr>
          <a:xfrm>
            <a:off x="904875" y="3648075"/>
            <a:ext cx="7315200" cy="1280161"/>
          </a:xfrm>
          <a:prstGeom prst="rect">
            <a:avLst/>
          </a:prstGeom>
          <a:ln w="6350" cap="rnd">
            <a:solidFill>
              <a:schemeClr val="accent1"/>
            </a:solidFill>
          </a:ln>
        </p:spPr>
        <p:txBody>
          <a:bodyPr lIns="45719" rIns="45719" anchor="ctr"/>
          <a:lstStyle/>
          <a:p>
            <a:pPr algn="ctr">
              <a:defRPr>
                <a:solidFill>
                  <a:srgbClr val="FFFFFF"/>
                </a:solidFill>
              </a:defRPr>
            </a:pPr>
            <a:endParaRPr/>
          </a:p>
        </p:txBody>
      </p:sp>
      <p:sp>
        <p:nvSpPr>
          <p:cNvPr id="17" name="Rectangle 32"/>
          <p:cNvSpPr/>
          <p:nvPr/>
        </p:nvSpPr>
        <p:spPr>
          <a:xfrm>
            <a:off x="914400" y="5048250"/>
            <a:ext cx="7315200" cy="685800"/>
          </a:xfrm>
          <a:prstGeom prst="rect">
            <a:avLst/>
          </a:prstGeom>
          <a:ln w="6350" cap="rnd">
            <a:solidFill>
              <a:schemeClr val="accent2"/>
            </a:solidFill>
          </a:ln>
        </p:spPr>
        <p:txBody>
          <a:bodyPr lIns="45719" rIns="45719" anchor="ctr"/>
          <a:lstStyle/>
          <a:p>
            <a:pPr algn="ctr">
              <a:defRPr>
                <a:solidFill>
                  <a:srgbClr val="FFFFFF"/>
                </a:solidFill>
              </a:defRPr>
            </a:pPr>
            <a:endParaRPr/>
          </a:p>
        </p:txBody>
      </p:sp>
      <p:sp>
        <p:nvSpPr>
          <p:cNvPr id="18" name="Rectangle 21"/>
          <p:cNvSpPr/>
          <p:nvPr/>
        </p:nvSpPr>
        <p:spPr>
          <a:xfrm>
            <a:off x="904875" y="3648075"/>
            <a:ext cx="228600" cy="1280161"/>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9" name="Rectangle 31"/>
          <p:cNvSpPr/>
          <p:nvPr/>
        </p:nvSpPr>
        <p:spPr>
          <a:xfrm>
            <a:off x="914400" y="5048250"/>
            <a:ext cx="228600" cy="685800"/>
          </a:xfrm>
          <a:prstGeom prst="rect">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20" name="Slide Number"/>
          <p:cNvSpPr txBox="1">
            <a:spLocks noGrp="1"/>
          </p:cNvSpPr>
          <p:nvPr>
            <p:ph type="sldNum" sz="quarter" idx="2"/>
          </p:nvPr>
        </p:nvSpPr>
        <p:spPr>
          <a:xfrm>
            <a:off x="1216152" y="6355079"/>
            <a:ext cx="301908" cy="30734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09" name="Title Text"/>
          <p:cNvSpPr txBox="1">
            <a:spLocks noGrp="1"/>
          </p:cNvSpPr>
          <p:nvPr>
            <p:ph type="title"/>
          </p:nvPr>
        </p:nvSpPr>
        <p:spPr>
          <a:prstGeom prst="rect">
            <a:avLst/>
          </a:prstGeom>
        </p:spPr>
        <p:txBody>
          <a:bodyPr/>
          <a:lstStyle/>
          <a:p>
            <a:r>
              <a:t>Title Text</a:t>
            </a:r>
          </a:p>
        </p:txBody>
      </p:sp>
      <p:sp>
        <p:nvSpPr>
          <p:cNvPr id="110" name="Body Level One…"/>
          <p:cNvSpPr txBox="1">
            <a:spLocks noGrp="1"/>
          </p:cNvSpPr>
          <p:nvPr>
            <p:ph type="body" idx="1"/>
          </p:nvPr>
        </p:nvSpPr>
        <p:spPr>
          <a:xfrm>
            <a:off x="457200" y="1219200"/>
            <a:ext cx="8229600" cy="4910329"/>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Vertical Title and Text">
    <p:spTree>
      <p:nvGrpSpPr>
        <p:cNvPr id="1" name=""/>
        <p:cNvGrpSpPr/>
        <p:nvPr/>
      </p:nvGrpSpPr>
      <p:grpSpPr>
        <a:xfrm>
          <a:off x="0" y="0"/>
          <a:ext cx="0" cy="0"/>
          <a:chOff x="0" y="0"/>
          <a:chExt cx="0" cy="0"/>
        </a:xfrm>
      </p:grpSpPr>
      <p:sp>
        <p:nvSpPr>
          <p:cNvPr id="118"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19"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0" name="Straight Connector 6"/>
          <p:cNvSpPr/>
          <p:nvPr/>
        </p:nvSpPr>
        <p:spPr>
          <a:xfrm>
            <a:off x="457200" y="6353175"/>
            <a:ext cx="8229600" cy="0"/>
          </a:xfrm>
          <a:prstGeom prst="line">
            <a:avLst/>
          </a:prstGeom>
          <a:ln>
            <a:solidFill>
              <a:schemeClr val="accent2"/>
            </a:solidFill>
            <a:prstDash val="dash"/>
          </a:ln>
        </p:spPr>
        <p:txBody>
          <a:bodyPr lIns="45719" rIns="45719"/>
          <a:lstStyle/>
          <a:p>
            <a:endParaRPr/>
          </a:p>
        </p:txBody>
      </p:sp>
      <p:sp>
        <p:nvSpPr>
          <p:cNvPr id="121" name="Isosceles Triangle 7"/>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122" name="Straight Connector 8"/>
          <p:cNvSpPr/>
          <p:nvPr/>
        </p:nvSpPr>
        <p:spPr>
          <a:xfrm flipH="1">
            <a:off x="6556322" y="276506"/>
            <a:ext cx="1" cy="5852162"/>
          </a:xfrm>
          <a:prstGeom prst="line">
            <a:avLst/>
          </a:prstGeom>
          <a:ln>
            <a:solidFill>
              <a:schemeClr val="accent2"/>
            </a:solidFill>
            <a:prstDash val="dash"/>
          </a:ln>
        </p:spPr>
        <p:txBody>
          <a:bodyPr lIns="45719" rIns="45719"/>
          <a:lstStyle/>
          <a:p>
            <a:endParaRPr/>
          </a:p>
        </p:txBody>
      </p:sp>
      <p:sp>
        <p:nvSpPr>
          <p:cNvPr id="1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7" name="Title Text"/>
          <p:cNvSpPr txBox="1">
            <a:spLocks noGrp="1"/>
          </p:cNvSpPr>
          <p:nvPr>
            <p:ph type="title"/>
          </p:nvPr>
        </p:nvSpPr>
        <p:spPr>
          <a:prstGeom prst="rect">
            <a:avLst/>
          </a:prstGeom>
        </p:spPr>
        <p:txBody>
          <a:bodyPr/>
          <a:lstStyle/>
          <a:p>
            <a:r>
              <a:t>Title Text</a:t>
            </a:r>
          </a:p>
        </p:txBody>
      </p:sp>
      <p:sp>
        <p:nvSpPr>
          <p:cNvPr id="2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464653"/>
        </a:solidFill>
        <a:effectLst/>
      </p:bgPr>
    </p:bg>
    <p:spTree>
      <p:nvGrpSpPr>
        <p:cNvPr id="1" name=""/>
        <p:cNvGrpSpPr/>
        <p:nvPr/>
      </p:nvGrpSpPr>
      <p:grpSpPr>
        <a:xfrm>
          <a:off x="0" y="0"/>
          <a:ext cx="0" cy="0"/>
          <a:chOff x="0" y="0"/>
          <a:chExt cx="0" cy="0"/>
        </a:xfrm>
      </p:grpSpPr>
      <p:sp>
        <p:nvSpPr>
          <p:cNvPr id="36" name="Title Text"/>
          <p:cNvSpPr txBox="1">
            <a:spLocks noGrp="1"/>
          </p:cNvSpPr>
          <p:nvPr>
            <p:ph type="title"/>
          </p:nvPr>
        </p:nvSpPr>
        <p:spPr>
          <a:xfrm>
            <a:off x="1219200" y="2971800"/>
            <a:ext cx="6858000" cy="1066800"/>
          </a:xfrm>
          <a:prstGeom prst="rect">
            <a:avLst/>
          </a:prstGeom>
        </p:spPr>
        <p:txBody>
          <a:bodyPr anchor="t"/>
          <a:lstStyle>
            <a:lvl1pPr algn="r">
              <a:defRPr>
                <a:solidFill>
                  <a:srgbClr val="DDE9EC"/>
                </a:solidFill>
              </a:defRPr>
            </a:lvl1pPr>
          </a:lstStyle>
          <a:p>
            <a:r>
              <a:t>Title Text</a:t>
            </a:r>
          </a:p>
        </p:txBody>
      </p:sp>
      <p:sp>
        <p:nvSpPr>
          <p:cNvPr id="37" name="Body Level One…"/>
          <p:cNvSpPr txBox="1">
            <a:spLocks noGrp="1"/>
          </p:cNvSpPr>
          <p:nvPr>
            <p:ph type="body" sz="quarter" idx="1"/>
          </p:nvPr>
        </p:nvSpPr>
        <p:spPr>
          <a:xfrm>
            <a:off x="1295400" y="4267200"/>
            <a:ext cx="6781800" cy="1143000"/>
          </a:xfrm>
          <a:prstGeom prst="rect">
            <a:avLst/>
          </a:prstGeom>
        </p:spPr>
        <p:txBody>
          <a:bodyPr/>
          <a:lstStyle>
            <a:lvl1pPr marL="0" indent="0" algn="r">
              <a:buClrTx/>
              <a:buSzTx/>
              <a:buNone/>
              <a:defRPr sz="2000">
                <a:solidFill>
                  <a:srgbClr val="FFFFFF"/>
                </a:solidFill>
              </a:defRPr>
            </a:lvl1pPr>
            <a:lvl2pPr marL="0" indent="274320" algn="r">
              <a:buClrTx/>
              <a:buSzTx/>
              <a:buNone/>
              <a:defRPr sz="2000">
                <a:solidFill>
                  <a:srgbClr val="FFFFFF"/>
                </a:solidFill>
              </a:defRPr>
            </a:lvl2pPr>
            <a:lvl3pPr marL="0" indent="594360" algn="r">
              <a:buClrTx/>
              <a:buSzTx/>
              <a:buNone/>
              <a:defRPr sz="2000">
                <a:solidFill>
                  <a:srgbClr val="FFFFFF"/>
                </a:solidFill>
              </a:defRPr>
            </a:lvl3pPr>
            <a:lvl4pPr marL="0" indent="868680" algn="r">
              <a:buClrTx/>
              <a:buSzTx/>
              <a:buNone/>
              <a:defRPr sz="2000">
                <a:solidFill>
                  <a:srgbClr val="FFFFFF"/>
                </a:solidFill>
              </a:defRPr>
            </a:lvl4pPr>
            <a:lvl5pPr marL="0" indent="1143000" algn="r">
              <a:buClrTx/>
              <a:buSzTx/>
              <a:buNone/>
              <a:defRPr sz="20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8" name="Rectangle 6"/>
          <p:cNvSpPr/>
          <p:nvPr/>
        </p:nvSpPr>
        <p:spPr>
          <a:xfrm>
            <a:off x="914400" y="2819400"/>
            <a:ext cx="7315200" cy="1280161"/>
          </a:xfrm>
          <a:prstGeom prst="rect">
            <a:avLst/>
          </a:prstGeom>
          <a:ln w="6350" cap="rnd">
            <a:solidFill>
              <a:schemeClr val="accent1"/>
            </a:solidFill>
          </a:ln>
        </p:spPr>
        <p:txBody>
          <a:bodyPr lIns="45719" rIns="45719" anchor="ctr"/>
          <a:lstStyle/>
          <a:p>
            <a:pPr algn="ctr">
              <a:defRPr>
                <a:solidFill>
                  <a:srgbClr val="FFFFFF"/>
                </a:solidFill>
              </a:defRPr>
            </a:pPr>
            <a:endParaRPr/>
          </a:p>
        </p:txBody>
      </p:sp>
      <p:sp>
        <p:nvSpPr>
          <p:cNvPr id="39" name="Rectangle 7"/>
          <p:cNvSpPr/>
          <p:nvPr/>
        </p:nvSpPr>
        <p:spPr>
          <a:xfrm>
            <a:off x="914400" y="2819400"/>
            <a:ext cx="228600" cy="1280161"/>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40" name="Slide Number"/>
          <p:cNvSpPr txBox="1">
            <a:spLocks noGrp="1"/>
          </p:cNvSpPr>
          <p:nvPr>
            <p:ph type="sldNum" sz="quarter" idx="2"/>
          </p:nvPr>
        </p:nvSpPr>
        <p:spPr>
          <a:xfrm>
            <a:off x="1069847" y="6355079"/>
            <a:ext cx="301909" cy="307341"/>
          </a:xfrm>
          <a:prstGeom prst="rect">
            <a:avLst/>
          </a:prstGeom>
        </p:spPr>
        <p:txBody>
          <a:bodyPr/>
          <a:lstStyle>
            <a:lvl1pPr>
              <a:defRPr>
                <a:solidFill>
                  <a:srgbClr val="DDE9EC"/>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Title Text"/>
          <p:cNvSpPr txBox="1">
            <a:spLocks noGrp="1"/>
          </p:cNvSpPr>
          <p:nvPr>
            <p:ph type="title"/>
          </p:nvPr>
        </p:nvSpPr>
        <p:spPr>
          <a:xfrm>
            <a:off x="457200" y="228600"/>
            <a:ext cx="8229600" cy="914400"/>
          </a:xfrm>
          <a:prstGeom prst="rect">
            <a:avLst/>
          </a:prstGeom>
        </p:spPr>
        <p:txBody>
          <a:bodyPr/>
          <a:lstStyle/>
          <a:p>
            <a:r>
              <a:t>Title Text</a:t>
            </a:r>
          </a:p>
        </p:txBody>
      </p:sp>
      <p:sp>
        <p:nvSpPr>
          <p:cNvPr id="48" name="Body Level One…"/>
          <p:cNvSpPr txBox="1">
            <a:spLocks noGrp="1"/>
          </p:cNvSpPr>
          <p:nvPr>
            <p:ph type="body" sz="half" idx="1"/>
          </p:nvPr>
        </p:nvSpPr>
        <p:spPr>
          <a:xfrm>
            <a:off x="457200" y="1219200"/>
            <a:ext cx="4041648" cy="49377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Title Text"/>
          <p:cNvSpPr txBox="1">
            <a:spLocks noGrp="1"/>
          </p:cNvSpPr>
          <p:nvPr>
            <p:ph type="title"/>
          </p:nvPr>
        </p:nvSpPr>
        <p:spPr>
          <a:xfrm>
            <a:off x="457200" y="228600"/>
            <a:ext cx="8229600" cy="914400"/>
          </a:xfrm>
          <a:prstGeom prst="rect">
            <a:avLst/>
          </a:prstGeom>
        </p:spPr>
        <p:txBody>
          <a:bodyPr anchor="ctr"/>
          <a:lstStyle/>
          <a:p>
            <a:r>
              <a:t>Title Text</a:t>
            </a:r>
          </a:p>
        </p:txBody>
      </p:sp>
      <p:sp>
        <p:nvSpPr>
          <p:cNvPr id="57" name="Body Level One…"/>
          <p:cNvSpPr txBox="1">
            <a:spLocks noGrp="1"/>
          </p:cNvSpPr>
          <p:nvPr>
            <p:ph type="body" sz="quarter" idx="1"/>
          </p:nvPr>
        </p:nvSpPr>
        <p:spPr>
          <a:xfrm>
            <a:off x="457200" y="1285875"/>
            <a:ext cx="4040188" cy="685800"/>
          </a:xfrm>
          <a:prstGeom prst="rect">
            <a:avLst/>
          </a:prstGeom>
        </p:spPr>
        <p:txBody>
          <a:bodyPr anchor="b"/>
          <a:lstStyle>
            <a:lvl1pPr marL="0" indent="0">
              <a:buClrTx/>
              <a:buSzTx/>
              <a:buNone/>
              <a:defRPr sz="2400" b="1">
                <a:solidFill>
                  <a:schemeClr val="accent2"/>
                </a:solidFill>
              </a:defRPr>
            </a:lvl1pPr>
            <a:lvl2pPr marL="0" indent="274320">
              <a:buClrTx/>
              <a:buSzTx/>
              <a:buNone/>
              <a:defRPr sz="2400" b="1">
                <a:solidFill>
                  <a:schemeClr val="accent2"/>
                </a:solidFill>
              </a:defRPr>
            </a:lvl2pPr>
            <a:lvl3pPr marL="0" indent="594360">
              <a:buClrTx/>
              <a:buSzTx/>
              <a:buNone/>
              <a:defRPr sz="2400" b="1">
                <a:solidFill>
                  <a:schemeClr val="accent2"/>
                </a:solidFill>
              </a:defRPr>
            </a:lvl3pPr>
            <a:lvl4pPr marL="0" indent="868680">
              <a:buClrTx/>
              <a:buSzTx/>
              <a:buNone/>
              <a:defRPr sz="2400" b="1">
                <a:solidFill>
                  <a:schemeClr val="accent2"/>
                </a:solidFill>
              </a:defRPr>
            </a:lvl4pPr>
            <a:lvl5pPr marL="0" indent="1143000">
              <a:buClrTx/>
              <a:buSzTx/>
              <a:buNone/>
              <a:defRPr sz="2400" b="1">
                <a:solidFill>
                  <a:schemeClr val="accent2"/>
                </a:solidFill>
              </a:defRPr>
            </a:lvl5pPr>
          </a:lstStyle>
          <a:p>
            <a:r>
              <a:t>Body Level One</a:t>
            </a:r>
          </a:p>
          <a:p>
            <a:pPr lvl="1"/>
            <a:r>
              <a:t>Body Level Two</a:t>
            </a:r>
          </a:p>
          <a:p>
            <a:pPr lvl="2"/>
            <a:r>
              <a:t>Body Level Three</a:t>
            </a:r>
          </a:p>
          <a:p>
            <a:pPr lvl="3"/>
            <a:r>
              <a:t>Body Level Four</a:t>
            </a:r>
          </a:p>
          <a:p>
            <a:pPr lvl="4"/>
            <a:r>
              <a:t>Body Level Five</a:t>
            </a:r>
          </a:p>
        </p:txBody>
      </p:sp>
      <p:sp>
        <p:nvSpPr>
          <p:cNvPr id="58" name="Text Placeholder 3"/>
          <p:cNvSpPr>
            <a:spLocks noGrp="1"/>
          </p:cNvSpPr>
          <p:nvPr>
            <p:ph type="body" sz="quarter" idx="13"/>
          </p:nvPr>
        </p:nvSpPr>
        <p:spPr>
          <a:xfrm>
            <a:off x="4648200" y="1295400"/>
            <a:ext cx="4041775" cy="685800"/>
          </a:xfrm>
          <a:prstGeom prst="rect">
            <a:avLst/>
          </a:prstGeom>
        </p:spPr>
        <p:txBody>
          <a:bodyPr anchor="b"/>
          <a:lstStyle/>
          <a:p>
            <a:pPr marL="0" indent="0">
              <a:buClrTx/>
              <a:buSzTx/>
              <a:buNone/>
              <a:defRPr sz="2400" b="1">
                <a:solidFill>
                  <a:schemeClr val="accent2"/>
                </a:solidFill>
              </a:defRPr>
            </a:pPr>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Title Text"/>
          <p:cNvSpPr txBox="1">
            <a:spLocks noGrp="1"/>
          </p:cNvSpPr>
          <p:nvPr>
            <p:ph type="title"/>
          </p:nvPr>
        </p:nvSpPr>
        <p:spPr>
          <a:xfrm>
            <a:off x="457200" y="228600"/>
            <a:ext cx="8229600" cy="914400"/>
          </a:xfrm>
          <a:prstGeom prst="rect">
            <a:avLst/>
          </a:prstGeom>
        </p:spPr>
        <p:txBody>
          <a:bodyPr/>
          <a:lstStyle/>
          <a:p>
            <a:r>
              <a:t>Title Text</a:t>
            </a:r>
          </a:p>
        </p:txBody>
      </p:sp>
      <p:sp>
        <p:nvSpPr>
          <p:cNvPr id="67" name="Isosceles Triangle 5"/>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5" name="Straight Connector 4"/>
          <p:cNvSpPr/>
          <p:nvPr/>
        </p:nvSpPr>
        <p:spPr>
          <a:xfrm>
            <a:off x="457200" y="6353175"/>
            <a:ext cx="8229600" cy="0"/>
          </a:xfrm>
          <a:prstGeom prst="line">
            <a:avLst/>
          </a:prstGeom>
          <a:ln>
            <a:solidFill>
              <a:schemeClr val="accent2"/>
            </a:solidFill>
            <a:prstDash val="dash"/>
          </a:ln>
        </p:spPr>
        <p:txBody>
          <a:bodyPr lIns="45719" rIns="45719"/>
          <a:lstStyle/>
          <a:p>
            <a:endParaRPr/>
          </a:p>
        </p:txBody>
      </p:sp>
      <p:sp>
        <p:nvSpPr>
          <p:cNvPr id="76" name="Isosceles Triangle 5"/>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84" name="Title Text"/>
          <p:cNvSpPr txBox="1">
            <a:spLocks noGrp="1"/>
          </p:cNvSpPr>
          <p:nvPr>
            <p:ph type="title"/>
          </p:nvPr>
        </p:nvSpPr>
        <p:spPr>
          <a:xfrm>
            <a:off x="6324600" y="304800"/>
            <a:ext cx="2514600" cy="838200"/>
          </a:xfrm>
          <a:prstGeom prst="rect">
            <a:avLst/>
          </a:prstGeom>
        </p:spPr>
        <p:txBody>
          <a:bodyPr/>
          <a:lstStyle>
            <a:lvl1pPr>
              <a:defRPr sz="2000" b="1">
                <a:latin typeface="+mj-lt"/>
                <a:ea typeface="+mj-ea"/>
                <a:cs typeface="+mj-cs"/>
                <a:sym typeface="Gill Sans MT"/>
              </a:defRPr>
            </a:lvl1pPr>
          </a:lstStyle>
          <a:p>
            <a:r>
              <a:t>Title Text</a:t>
            </a:r>
          </a:p>
        </p:txBody>
      </p:sp>
      <p:sp>
        <p:nvSpPr>
          <p:cNvPr id="85" name="Body Level One…"/>
          <p:cNvSpPr txBox="1">
            <a:spLocks noGrp="1"/>
          </p:cNvSpPr>
          <p:nvPr>
            <p:ph type="body" sz="quarter" idx="1"/>
          </p:nvPr>
        </p:nvSpPr>
        <p:spPr>
          <a:xfrm>
            <a:off x="6324600" y="1219200"/>
            <a:ext cx="2514600" cy="4843463"/>
          </a:xfrm>
          <a:prstGeom prst="rect">
            <a:avLst/>
          </a:prstGeom>
        </p:spPr>
        <p:txBody>
          <a:bodyPr/>
          <a:lstStyle>
            <a:lvl1pPr marL="0" indent="0">
              <a:lnSpc>
                <a:spcPts val="2200"/>
              </a:lnSpc>
              <a:spcBef>
                <a:spcPts val="1000"/>
              </a:spcBef>
              <a:buClrTx/>
              <a:buSzTx/>
              <a:buNone/>
              <a:defRPr sz="1600">
                <a:solidFill>
                  <a:srgbClr val="464653"/>
                </a:solidFill>
              </a:defRPr>
            </a:lvl1pPr>
            <a:lvl2pPr marL="0" indent="274320">
              <a:lnSpc>
                <a:spcPts val="2200"/>
              </a:lnSpc>
              <a:spcBef>
                <a:spcPts val="1000"/>
              </a:spcBef>
              <a:buClrTx/>
              <a:buSzTx/>
              <a:buNone/>
              <a:defRPr sz="1600">
                <a:solidFill>
                  <a:srgbClr val="464653"/>
                </a:solidFill>
              </a:defRPr>
            </a:lvl2pPr>
            <a:lvl3pPr marL="0" indent="594360">
              <a:lnSpc>
                <a:spcPts val="2200"/>
              </a:lnSpc>
              <a:spcBef>
                <a:spcPts val="1000"/>
              </a:spcBef>
              <a:buClrTx/>
              <a:buSzTx/>
              <a:buNone/>
              <a:defRPr sz="1600">
                <a:solidFill>
                  <a:srgbClr val="464653"/>
                </a:solidFill>
              </a:defRPr>
            </a:lvl3pPr>
            <a:lvl4pPr marL="0" indent="868680">
              <a:lnSpc>
                <a:spcPts val="2200"/>
              </a:lnSpc>
              <a:spcBef>
                <a:spcPts val="1000"/>
              </a:spcBef>
              <a:buClrTx/>
              <a:buSzTx/>
              <a:buNone/>
              <a:defRPr sz="1600">
                <a:solidFill>
                  <a:srgbClr val="464653"/>
                </a:solidFill>
              </a:defRPr>
            </a:lvl4pPr>
            <a:lvl5pPr marL="0" indent="1143000">
              <a:lnSpc>
                <a:spcPts val="2200"/>
              </a:lnSpc>
              <a:spcBef>
                <a:spcPts val="1000"/>
              </a:spcBef>
              <a:buClrTx/>
              <a:buSzTx/>
              <a:buNone/>
              <a:defRPr sz="1600">
                <a:solidFill>
                  <a:srgbClr val="464653"/>
                </a:solidFill>
              </a:defRPr>
            </a:lvl5pPr>
          </a:lstStyle>
          <a:p>
            <a:r>
              <a:t>Body Level One</a:t>
            </a:r>
          </a:p>
          <a:p>
            <a:pPr lvl="1"/>
            <a:r>
              <a:t>Body Level Two</a:t>
            </a:r>
          </a:p>
          <a:p>
            <a:pPr lvl="2"/>
            <a:r>
              <a:t>Body Level Three</a:t>
            </a:r>
          </a:p>
          <a:p>
            <a:pPr lvl="3"/>
            <a:r>
              <a:t>Body Level Four</a:t>
            </a:r>
          </a:p>
          <a:p>
            <a:pPr lvl="4"/>
            <a:r>
              <a:t>Body Level Five</a:t>
            </a:r>
          </a:p>
        </p:txBody>
      </p:sp>
      <p:sp>
        <p:nvSpPr>
          <p:cNvPr id="86" name="Straight Connector 7"/>
          <p:cNvSpPr/>
          <p:nvPr/>
        </p:nvSpPr>
        <p:spPr>
          <a:xfrm>
            <a:off x="457200" y="6353175"/>
            <a:ext cx="8229600" cy="0"/>
          </a:xfrm>
          <a:prstGeom prst="line">
            <a:avLst/>
          </a:prstGeom>
          <a:ln>
            <a:solidFill>
              <a:schemeClr val="accent2"/>
            </a:solidFill>
            <a:prstDash val="dash"/>
          </a:ln>
        </p:spPr>
        <p:txBody>
          <a:bodyPr lIns="45719" rIns="45719"/>
          <a:lstStyle/>
          <a:p>
            <a:endParaRPr/>
          </a:p>
        </p:txBody>
      </p:sp>
      <p:sp>
        <p:nvSpPr>
          <p:cNvPr id="87" name="Straight Connector 9"/>
          <p:cNvSpPr/>
          <p:nvPr/>
        </p:nvSpPr>
        <p:spPr>
          <a:xfrm flipH="1">
            <a:off x="6178800" y="307339"/>
            <a:ext cx="1" cy="6035041"/>
          </a:xfrm>
          <a:prstGeom prst="line">
            <a:avLst/>
          </a:prstGeom>
          <a:ln>
            <a:solidFill>
              <a:schemeClr val="accent2"/>
            </a:solidFill>
            <a:prstDash val="dash"/>
          </a:ln>
        </p:spPr>
        <p:txBody>
          <a:bodyPr lIns="45719" rIns="45719"/>
          <a:lstStyle/>
          <a:p>
            <a:endParaRPr/>
          </a:p>
        </p:txBody>
      </p:sp>
      <p:sp>
        <p:nvSpPr>
          <p:cNvPr id="88" name="Isosceles Triangle 8"/>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bg>
      <p:bgPr>
        <a:solidFill>
          <a:srgbClr val="464653"/>
        </a:solidFill>
        <a:effectLst/>
      </p:bgPr>
    </p:bg>
    <p:spTree>
      <p:nvGrpSpPr>
        <p:cNvPr id="1" name=""/>
        <p:cNvGrpSpPr/>
        <p:nvPr/>
      </p:nvGrpSpPr>
      <p:grpSpPr>
        <a:xfrm>
          <a:off x="0" y="0"/>
          <a:ext cx="0" cy="0"/>
          <a:chOff x="0" y="0"/>
          <a:chExt cx="0" cy="0"/>
        </a:xfrm>
      </p:grpSpPr>
      <p:sp>
        <p:nvSpPr>
          <p:cNvPr id="96" name="Title Text"/>
          <p:cNvSpPr txBox="1">
            <a:spLocks noGrp="1"/>
          </p:cNvSpPr>
          <p:nvPr>
            <p:ph type="title"/>
          </p:nvPr>
        </p:nvSpPr>
        <p:spPr>
          <a:xfrm>
            <a:off x="457200" y="500856"/>
            <a:ext cx="8229600" cy="674688"/>
          </a:xfrm>
          <a:prstGeom prst="rect">
            <a:avLst/>
          </a:prstGeom>
          <a:ln w="9525">
            <a:solidFill>
              <a:schemeClr val="accent1"/>
            </a:solidFill>
            <a:round/>
          </a:ln>
        </p:spPr>
        <p:txBody>
          <a:bodyPr anchor="ctr"/>
          <a:lstStyle>
            <a:lvl1pPr algn="r">
              <a:defRPr sz="2000">
                <a:solidFill>
                  <a:srgbClr val="FFFFFF"/>
                </a:solidFill>
              </a:defRPr>
            </a:lvl1pPr>
          </a:lstStyle>
          <a:p>
            <a:r>
              <a:t>Title Text</a:t>
            </a:r>
          </a:p>
        </p:txBody>
      </p:sp>
      <p:sp>
        <p:nvSpPr>
          <p:cNvPr id="97" name="Picture Placeholder 2"/>
          <p:cNvSpPr>
            <a:spLocks noGrp="1"/>
          </p:cNvSpPr>
          <p:nvPr>
            <p:ph type="pic" idx="13"/>
          </p:nvPr>
        </p:nvSpPr>
        <p:spPr>
          <a:xfrm>
            <a:off x="457200" y="1905000"/>
            <a:ext cx="8229600" cy="4270248"/>
          </a:xfrm>
          <a:prstGeom prst="rect">
            <a:avLst/>
          </a:prstGeom>
        </p:spPr>
        <p:txBody>
          <a:bodyPr lIns="91439" rIns="91439">
            <a:noAutofit/>
          </a:bodyPr>
          <a:lstStyle/>
          <a:p>
            <a:endParaRPr/>
          </a:p>
        </p:txBody>
      </p:sp>
      <p:sp>
        <p:nvSpPr>
          <p:cNvPr id="98" name="Body Level One…"/>
          <p:cNvSpPr txBox="1">
            <a:spLocks noGrp="1"/>
          </p:cNvSpPr>
          <p:nvPr>
            <p:ph type="body" sz="quarter" idx="1"/>
          </p:nvPr>
        </p:nvSpPr>
        <p:spPr>
          <a:xfrm>
            <a:off x="457200" y="1219200"/>
            <a:ext cx="8229600" cy="533400"/>
          </a:xfrm>
          <a:prstGeom prst="rect">
            <a:avLst/>
          </a:prstGeom>
        </p:spPr>
        <p:txBody>
          <a:bodyPr anchor="ctr"/>
          <a:lstStyle>
            <a:lvl1pPr marL="0" indent="0">
              <a:buClrTx/>
              <a:buSzTx/>
              <a:buNone/>
              <a:defRPr sz="1400">
                <a:solidFill>
                  <a:srgbClr val="FFFFFF"/>
                </a:solidFill>
              </a:defRPr>
            </a:lvl1pPr>
            <a:lvl2pPr marL="594360" indent="-320040">
              <a:buClrTx/>
              <a:defRPr sz="1400">
                <a:solidFill>
                  <a:srgbClr val="FFFFFF"/>
                </a:solidFill>
              </a:defRPr>
            </a:lvl2pPr>
            <a:lvl3pPr marL="914400" indent="-320039">
              <a:buClrTx/>
              <a:defRPr sz="1400">
                <a:solidFill>
                  <a:srgbClr val="FFFFFF"/>
                </a:solidFill>
              </a:defRPr>
            </a:lvl3pPr>
            <a:lvl4pPr marL="1224280" indent="-355600">
              <a:buClrTx/>
              <a:defRPr sz="1400">
                <a:solidFill>
                  <a:srgbClr val="FFFFFF"/>
                </a:solidFill>
              </a:defRPr>
            </a:lvl4pPr>
            <a:lvl5pPr marL="1498600" indent="-355600">
              <a:buClrTx/>
              <a:defRPr sz="14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9" name="Straight Connector 7"/>
          <p:cNvSpPr/>
          <p:nvPr/>
        </p:nvSpPr>
        <p:spPr>
          <a:xfrm>
            <a:off x="457200" y="6353175"/>
            <a:ext cx="8229600" cy="0"/>
          </a:xfrm>
          <a:prstGeom prst="line">
            <a:avLst/>
          </a:prstGeom>
          <a:ln>
            <a:solidFill>
              <a:schemeClr val="accent2"/>
            </a:solidFill>
            <a:prstDash val="dash"/>
          </a:ln>
        </p:spPr>
        <p:txBody>
          <a:bodyPr lIns="45719" rIns="45719"/>
          <a:lstStyle/>
          <a:p>
            <a:endParaRPr/>
          </a:p>
        </p:txBody>
      </p:sp>
      <p:sp>
        <p:nvSpPr>
          <p:cNvPr id="100" name="Isosceles Triangle 8"/>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101" name="Rectangle 9"/>
          <p:cNvSpPr/>
          <p:nvPr/>
        </p:nvSpPr>
        <p:spPr>
          <a:xfrm>
            <a:off x="457200" y="500856"/>
            <a:ext cx="182881" cy="685801"/>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02" name="Slide Number"/>
          <p:cNvSpPr txBox="1">
            <a:spLocks noGrp="1"/>
          </p:cNvSpPr>
          <p:nvPr>
            <p:ph type="sldNum" sz="quarter" idx="2"/>
          </p:nvPr>
        </p:nvSpPr>
        <p:spPr>
          <a:prstGeom prst="rect">
            <a:avLst/>
          </a:prstGeom>
        </p:spPr>
        <p:txBody>
          <a:bodyPr/>
          <a:lstStyle>
            <a:lvl1pPr>
              <a:defRPr>
                <a:solidFill>
                  <a:srgbClr val="DDE9EC"/>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traight Connector 27"/>
          <p:cNvSpPr/>
          <p:nvPr/>
        </p:nvSpPr>
        <p:spPr>
          <a:xfrm>
            <a:off x="457200" y="6353175"/>
            <a:ext cx="8229600" cy="0"/>
          </a:xfrm>
          <a:prstGeom prst="line">
            <a:avLst/>
          </a:prstGeom>
          <a:ln>
            <a:solidFill>
              <a:schemeClr val="accent2"/>
            </a:solidFill>
            <a:prstDash val="dash"/>
          </a:ln>
        </p:spPr>
        <p:txBody>
          <a:bodyPr lIns="45719" rIns="45719"/>
          <a:lstStyle/>
          <a:p>
            <a:endParaRPr/>
          </a:p>
        </p:txBody>
      </p:sp>
      <p:sp>
        <p:nvSpPr>
          <p:cNvPr id="3" name="Straight Connector 28"/>
          <p:cNvSpPr/>
          <p:nvPr/>
        </p:nvSpPr>
        <p:spPr>
          <a:xfrm>
            <a:off x="457200" y="1143000"/>
            <a:ext cx="8229600" cy="0"/>
          </a:xfrm>
          <a:prstGeom prst="line">
            <a:avLst/>
          </a:prstGeom>
          <a:ln>
            <a:solidFill>
              <a:schemeClr val="accent2"/>
            </a:solidFill>
            <a:prstDash val="dash"/>
          </a:ln>
        </p:spPr>
        <p:txBody>
          <a:bodyPr lIns="45719" rIns="45719"/>
          <a:lstStyle/>
          <a:p>
            <a:endParaRPr/>
          </a:p>
        </p:txBody>
      </p:sp>
      <p:sp>
        <p:nvSpPr>
          <p:cNvPr id="4" name="Isosceles Triangle 9"/>
          <p:cNvSpPr/>
          <p:nvPr/>
        </p:nvSpPr>
        <p:spPr>
          <a:xfrm rot="5400000">
            <a:off x="419099" y="6467475"/>
            <a:ext cx="190850" cy="12031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5" name="Title Text"/>
          <p:cNvSpPr txBox="1">
            <a:spLocks noGrp="1"/>
          </p:cNvSpPr>
          <p:nvPr>
            <p:ph type="title"/>
          </p:nvPr>
        </p:nvSpPr>
        <p:spPr>
          <a:xfrm>
            <a:off x="457200" y="152400"/>
            <a:ext cx="8229600" cy="990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6" name="Body Level One…"/>
          <p:cNvSpPr txBox="1">
            <a:spLocks noGrp="1"/>
          </p:cNvSpPr>
          <p:nvPr>
            <p:ph type="body" idx="1"/>
          </p:nvPr>
        </p:nvSpPr>
        <p:spPr>
          <a:xfrm>
            <a:off x="457200" y="1219200"/>
            <a:ext cx="8229600" cy="49377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7" name="Slide Number"/>
          <p:cNvSpPr txBox="1">
            <a:spLocks noGrp="1"/>
          </p:cNvSpPr>
          <p:nvPr>
            <p:ph type="sldNum" sz="quarter" idx="2"/>
          </p:nvPr>
        </p:nvSpPr>
        <p:spPr>
          <a:xfrm>
            <a:off x="612648" y="6356350"/>
            <a:ext cx="301908" cy="307340"/>
          </a:xfrm>
          <a:prstGeom prst="rect">
            <a:avLst/>
          </a:prstGeom>
          <a:ln w="12700">
            <a:miter lim="400000"/>
          </a:ln>
        </p:spPr>
        <p:txBody>
          <a:bodyPr wrap="none" lIns="45719" rIns="45719">
            <a:spAutoFit/>
          </a:bodyPr>
          <a:lstStyle>
            <a:lvl1pPr>
              <a:defRPr sz="1400">
                <a:solidFill>
                  <a:srgbClr val="464653"/>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1pPr>
      <a:lvl2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2pPr>
      <a:lvl3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3pPr>
      <a:lvl4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4pPr>
      <a:lvl5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5pPr>
      <a:lvl6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6pPr>
      <a:lvl7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7pPr>
      <a:lvl8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8pPr>
      <a:lvl9pPr marL="0" marR="0" indent="0" algn="l" defTabSz="914400" rtl="0" latinLnBrk="0">
        <a:lnSpc>
          <a:spcPct val="100000"/>
        </a:lnSpc>
        <a:spcBef>
          <a:spcPts val="0"/>
        </a:spcBef>
        <a:spcAft>
          <a:spcPts val="0"/>
        </a:spcAft>
        <a:buClrTx/>
        <a:buSzTx/>
        <a:buFontTx/>
        <a:buNone/>
        <a:tabLst/>
        <a:defRPr sz="3200" b="0" i="0" u="none" strike="noStrike" cap="none" spc="0" baseline="0">
          <a:ln>
            <a:noFill/>
          </a:ln>
          <a:solidFill>
            <a:srgbClr val="464653"/>
          </a:solidFill>
          <a:uFillTx/>
          <a:latin typeface="Bookman Old Style"/>
          <a:ea typeface="Bookman Old Style"/>
          <a:cs typeface="Bookman Old Style"/>
          <a:sym typeface="Bookman Old Style"/>
        </a:defRPr>
      </a:lvl9pPr>
    </p:titleStyle>
    <p:bodyStyle>
      <a:lvl1pPr marL="274320" marR="0" indent="-274320" algn="l" defTabSz="914400" rtl="0" latinLnBrk="0">
        <a:lnSpc>
          <a:spcPct val="100000"/>
        </a:lnSpc>
        <a:spcBef>
          <a:spcPts val="600"/>
        </a:spcBef>
        <a:spcAft>
          <a:spcPts val="0"/>
        </a:spcAft>
        <a:buClr>
          <a:schemeClr val="accent1"/>
        </a:buClr>
        <a:buSzPct val="76000"/>
        <a:buFontTx/>
        <a:buChar char=""/>
        <a:tabLst/>
        <a:defRPr sz="2600" b="0" i="0" u="none" strike="noStrike" cap="none" spc="0" baseline="0">
          <a:ln>
            <a:noFill/>
          </a:ln>
          <a:solidFill>
            <a:srgbClr val="000000"/>
          </a:solidFill>
          <a:uFillTx/>
          <a:latin typeface="+mj-lt"/>
          <a:ea typeface="+mj-ea"/>
          <a:cs typeface="+mj-cs"/>
          <a:sym typeface="Gill Sans MT"/>
        </a:defRPr>
      </a:lvl1pPr>
      <a:lvl2pPr marL="584420" marR="0" indent="-310100" algn="l" defTabSz="914400" rtl="0" latinLnBrk="0">
        <a:lnSpc>
          <a:spcPct val="100000"/>
        </a:lnSpc>
        <a:spcBef>
          <a:spcPts val="600"/>
        </a:spcBef>
        <a:spcAft>
          <a:spcPts val="0"/>
        </a:spcAft>
        <a:buClr>
          <a:schemeClr val="accent1"/>
        </a:buClr>
        <a:buSzPct val="76000"/>
        <a:buFontTx/>
        <a:buChar char=""/>
        <a:tabLst/>
        <a:defRPr sz="2600" b="0" i="0" u="none" strike="noStrike" cap="none" spc="0" baseline="0">
          <a:ln>
            <a:noFill/>
          </a:ln>
          <a:solidFill>
            <a:srgbClr val="000000"/>
          </a:solidFill>
          <a:uFillTx/>
          <a:latin typeface="+mj-lt"/>
          <a:ea typeface="+mj-ea"/>
          <a:cs typeface="+mj-cs"/>
          <a:sym typeface="Gill Sans MT"/>
        </a:defRPr>
      </a:lvl2pPr>
      <a:lvl3pPr marL="891540" marR="0" indent="-297180" algn="l" defTabSz="914400" rtl="0" latinLnBrk="0">
        <a:lnSpc>
          <a:spcPct val="100000"/>
        </a:lnSpc>
        <a:spcBef>
          <a:spcPts val="600"/>
        </a:spcBef>
        <a:spcAft>
          <a:spcPts val="0"/>
        </a:spcAft>
        <a:buClr>
          <a:schemeClr val="accent1"/>
        </a:buClr>
        <a:buSzPct val="76000"/>
        <a:buFontTx/>
        <a:buChar char=""/>
        <a:tabLst/>
        <a:defRPr sz="2600" b="0" i="0" u="none" strike="noStrike" cap="none" spc="0" baseline="0">
          <a:ln>
            <a:noFill/>
          </a:ln>
          <a:solidFill>
            <a:srgbClr val="000000"/>
          </a:solidFill>
          <a:uFillTx/>
          <a:latin typeface="+mj-lt"/>
          <a:ea typeface="+mj-ea"/>
          <a:cs typeface="+mj-cs"/>
          <a:sym typeface="Gill Sans MT"/>
        </a:defRPr>
      </a:lvl3pPr>
      <a:lvl4pPr marL="1198880" marR="0" indent="-330200" algn="l" defTabSz="914400" rtl="0" latinLnBrk="0">
        <a:lnSpc>
          <a:spcPct val="100000"/>
        </a:lnSpc>
        <a:spcBef>
          <a:spcPts val="600"/>
        </a:spcBef>
        <a:spcAft>
          <a:spcPts val="0"/>
        </a:spcAft>
        <a:buClr>
          <a:schemeClr val="accent1"/>
        </a:buClr>
        <a:buSzPct val="70000"/>
        <a:buFontTx/>
        <a:buChar char="◻"/>
        <a:tabLst/>
        <a:defRPr sz="2600" b="0" i="0" u="none" strike="noStrike" cap="none" spc="0" baseline="0">
          <a:ln>
            <a:noFill/>
          </a:ln>
          <a:solidFill>
            <a:srgbClr val="000000"/>
          </a:solidFill>
          <a:uFillTx/>
          <a:latin typeface="+mj-lt"/>
          <a:ea typeface="+mj-ea"/>
          <a:cs typeface="+mj-cs"/>
          <a:sym typeface="Gill Sans MT"/>
        </a:defRPr>
      </a:lvl4pPr>
      <a:lvl5pPr marL="1514475" marR="0" indent="-371475" algn="l" defTabSz="914400" rtl="0" latinLnBrk="0">
        <a:lnSpc>
          <a:spcPct val="100000"/>
        </a:lnSpc>
        <a:spcBef>
          <a:spcPts val="600"/>
        </a:spcBef>
        <a:spcAft>
          <a:spcPts val="0"/>
        </a:spcAft>
        <a:buClr>
          <a:schemeClr val="accent1"/>
        </a:buClr>
        <a:buSzPct val="70000"/>
        <a:buFontTx/>
        <a:buChar char="◻"/>
        <a:tabLst/>
        <a:defRPr sz="2600" b="0" i="0" u="none" strike="noStrike" cap="none" spc="0" baseline="0">
          <a:ln>
            <a:noFill/>
          </a:ln>
          <a:solidFill>
            <a:srgbClr val="000000"/>
          </a:solidFill>
          <a:uFillTx/>
          <a:latin typeface="+mj-lt"/>
          <a:ea typeface="+mj-ea"/>
          <a:cs typeface="+mj-cs"/>
          <a:sym typeface="Gill Sans MT"/>
        </a:defRPr>
      </a:lvl5pPr>
      <a:lvl6pPr marL="1760220" marR="0" indent="-297180" algn="l" defTabSz="914400" rtl="0" latinLnBrk="0">
        <a:lnSpc>
          <a:spcPct val="100000"/>
        </a:lnSpc>
        <a:spcBef>
          <a:spcPts val="600"/>
        </a:spcBef>
        <a:spcAft>
          <a:spcPts val="0"/>
        </a:spcAft>
        <a:buClr>
          <a:schemeClr val="accent1"/>
        </a:buClr>
        <a:buSzPct val="75000"/>
        <a:buFontTx/>
        <a:buChar char=""/>
        <a:tabLst/>
        <a:defRPr sz="2600" b="0" i="0" u="none" strike="noStrike" cap="none" spc="0" baseline="0">
          <a:ln>
            <a:noFill/>
          </a:ln>
          <a:solidFill>
            <a:srgbClr val="000000"/>
          </a:solidFill>
          <a:uFillTx/>
          <a:latin typeface="+mj-lt"/>
          <a:ea typeface="+mj-ea"/>
          <a:cs typeface="+mj-cs"/>
          <a:sym typeface="Gill Sans MT"/>
        </a:defRPr>
      </a:lvl6pPr>
      <a:lvl7pPr marL="1985554" marR="0" indent="-339634" algn="l" defTabSz="914400" rtl="0" latinLnBrk="0">
        <a:lnSpc>
          <a:spcPct val="100000"/>
        </a:lnSpc>
        <a:spcBef>
          <a:spcPts val="600"/>
        </a:spcBef>
        <a:spcAft>
          <a:spcPts val="0"/>
        </a:spcAft>
        <a:buClr>
          <a:schemeClr val="accent1"/>
        </a:buClr>
        <a:buSzPct val="75000"/>
        <a:buFontTx/>
        <a:buChar char=""/>
        <a:tabLst/>
        <a:defRPr sz="2600" b="0" i="0" u="none" strike="noStrike" cap="none" spc="0" baseline="0">
          <a:ln>
            <a:noFill/>
          </a:ln>
          <a:solidFill>
            <a:srgbClr val="000000"/>
          </a:solidFill>
          <a:uFillTx/>
          <a:latin typeface="+mj-lt"/>
          <a:ea typeface="+mj-ea"/>
          <a:cs typeface="+mj-cs"/>
          <a:sym typeface="Gill Sans MT"/>
        </a:defRPr>
      </a:lvl7pPr>
      <a:lvl8pPr marL="2168434" marR="0" indent="-339634" algn="l" defTabSz="914400" rtl="0" latinLnBrk="0">
        <a:lnSpc>
          <a:spcPct val="100000"/>
        </a:lnSpc>
        <a:spcBef>
          <a:spcPts val="600"/>
        </a:spcBef>
        <a:spcAft>
          <a:spcPts val="0"/>
        </a:spcAft>
        <a:buClr>
          <a:schemeClr val="accent1"/>
        </a:buClr>
        <a:buSzPct val="75000"/>
        <a:buFontTx/>
        <a:buChar char=""/>
        <a:tabLst/>
        <a:defRPr sz="2600" b="0" i="0" u="none" strike="noStrike" cap="none" spc="0" baseline="0">
          <a:ln>
            <a:noFill/>
          </a:ln>
          <a:solidFill>
            <a:srgbClr val="000000"/>
          </a:solidFill>
          <a:uFillTx/>
          <a:latin typeface="+mj-lt"/>
          <a:ea typeface="+mj-ea"/>
          <a:cs typeface="+mj-cs"/>
          <a:sym typeface="Gill Sans MT"/>
        </a:defRPr>
      </a:lvl8pPr>
      <a:lvl9pPr marL="2407919" marR="0" indent="-396239" algn="l" defTabSz="914400" rtl="0" latinLnBrk="0">
        <a:lnSpc>
          <a:spcPct val="100000"/>
        </a:lnSpc>
        <a:spcBef>
          <a:spcPts val="600"/>
        </a:spcBef>
        <a:spcAft>
          <a:spcPts val="0"/>
        </a:spcAft>
        <a:buClr>
          <a:schemeClr val="accent1"/>
        </a:buClr>
        <a:buSzPct val="75000"/>
        <a:buFontTx/>
        <a:buChar char=""/>
        <a:tabLst/>
        <a:defRPr sz="2600" b="0" i="0" u="none" strike="noStrike" cap="none" spc="0" baseline="0">
          <a:ln>
            <a:noFill/>
          </a:ln>
          <a:solidFill>
            <a:srgbClr val="000000"/>
          </a:solidFill>
          <a:uFillTx/>
          <a:latin typeface="+mj-lt"/>
          <a:ea typeface="+mj-ea"/>
          <a:cs typeface="+mj-cs"/>
          <a:sym typeface="Gill Sans MT"/>
        </a:defRPr>
      </a:lvl9pPr>
    </p:bodyStyle>
    <p:otherStyle>
      <a:lvl1pPr marL="0" marR="0" indent="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1pPr>
      <a:lvl2pPr marL="0" marR="0" indent="4572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2pPr>
      <a:lvl3pPr marL="0" marR="0" indent="9144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3pPr>
      <a:lvl4pPr marL="0" marR="0" indent="13716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4pPr>
      <a:lvl5pPr marL="0" marR="0" indent="18288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5pPr>
      <a:lvl6pPr marL="0" marR="0" indent="22860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6pPr>
      <a:lvl7pPr marL="0" marR="0" indent="27432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7pPr>
      <a:lvl8pPr marL="0" marR="0" indent="32004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8pPr>
      <a:lvl9pPr marL="0" marR="0" indent="3657600" algn="l" defTabSz="914400" rtl="0" latinLnBrk="0">
        <a:lnSpc>
          <a:spcPct val="100000"/>
        </a:lnSpc>
        <a:spcBef>
          <a:spcPts val="0"/>
        </a:spcBef>
        <a:spcAft>
          <a:spcPts val="0"/>
        </a:spcAft>
        <a:buClrTx/>
        <a:buSzTx/>
        <a:buFontTx/>
        <a:buNone/>
        <a:tabLst/>
        <a:defRPr sz="1400" b="0" i="0" u="none" strike="noStrike" cap="none" spc="0" baseline="0">
          <a:ln>
            <a:noFill/>
          </a:ln>
          <a:solidFill>
            <a:schemeClr val="tx1"/>
          </a:solidFill>
          <a:uFillTx/>
          <a:latin typeface="+mn-lt"/>
          <a:ea typeface="+mn-ea"/>
          <a:cs typeface="+mn-cs"/>
          <a:sym typeface="Gill Sans M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1"/>
          <p:cNvSpPr txBox="1">
            <a:spLocks noGrp="1"/>
          </p:cNvSpPr>
          <p:nvPr>
            <p:ph type="ctrTitle"/>
          </p:nvPr>
        </p:nvSpPr>
        <p:spPr>
          <a:prstGeom prst="rect">
            <a:avLst/>
          </a:prstGeom>
        </p:spPr>
        <p:txBody>
          <a:bodyPr/>
          <a:lstStyle/>
          <a:p>
            <a:pPr defTabSz="813816">
              <a:defRPr sz="2492"/>
            </a:pPr>
            <a:r>
              <a:t>Module 5</a:t>
            </a:r>
          </a:p>
          <a:p>
            <a:pPr defTabSz="813816">
              <a:defRPr sz="2492"/>
            </a:pPr>
            <a:r>
              <a:t>IoT Physical Devices and Endpoints </a:t>
            </a:r>
            <a:endParaRPr sz="1068"/>
          </a:p>
        </p:txBody>
      </p:sp>
      <p:sp>
        <p:nvSpPr>
          <p:cNvPr id="133" name="Subtitle 2"/>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itle"/>
          <p:cNvSpPr txBox="1">
            <a:spLocks noGrp="1"/>
          </p:cNvSpPr>
          <p:nvPr>
            <p:ph type="title"/>
          </p:nvPr>
        </p:nvSpPr>
        <p:spPr>
          <a:prstGeom prst="rect">
            <a:avLst/>
          </a:prstGeom>
        </p:spPr>
        <p:txBody>
          <a:bodyPr/>
          <a:lstStyle/>
          <a:p>
            <a:endParaRPr/>
          </a:p>
        </p:txBody>
      </p:sp>
      <p:sp>
        <p:nvSpPr>
          <p:cNvPr id="163" name="Body"/>
          <p:cNvSpPr txBox="1">
            <a:spLocks noGrp="1"/>
          </p:cNvSpPr>
          <p:nvPr>
            <p:ph type="body" idx="1"/>
          </p:nvPr>
        </p:nvSpPr>
        <p:spPr>
          <a:prstGeom prst="rect">
            <a:avLst/>
          </a:prstGeom>
        </p:spPr>
        <p:txBody>
          <a:bodyPr/>
          <a:lstStyle/>
          <a:p>
            <a:endParaRPr/>
          </a:p>
        </p:txBody>
      </p:sp>
      <p:pic>
        <p:nvPicPr>
          <p:cNvPr id="164" name="Image" descr="Image"/>
          <p:cNvPicPr>
            <a:picLocks noChangeAspect="1"/>
          </p:cNvPicPr>
          <p:nvPr/>
        </p:nvPicPr>
        <p:blipFill>
          <a:blip r:embed="rId2">
            <a:extLst/>
          </a:blip>
          <a:stretch>
            <a:fillRect/>
          </a:stretch>
        </p:blipFill>
        <p:spPr>
          <a:xfrm>
            <a:off x="0" y="116936"/>
            <a:ext cx="9144000" cy="5989128"/>
          </a:xfrm>
          <a:prstGeom prst="rect">
            <a:avLst/>
          </a:prstGeom>
          <a:ln w="12700">
            <a:miter lim="400000"/>
          </a:ln>
        </p:spPr>
      </p:pic>
    </p:spTree>
    <p:extLst>
      <p:ext uri="{BB962C8B-B14F-4D97-AF65-F5344CB8AC3E}">
        <p14:creationId xmlns:p14="http://schemas.microsoft.com/office/powerpoint/2010/main" val="124913103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98AF7D-4997-4FD8-A317-1D1317D382A4}"/>
              </a:ext>
            </a:extLst>
          </p:cNvPr>
          <p:cNvSpPr>
            <a:spLocks noGrp="1"/>
          </p:cNvSpPr>
          <p:nvPr>
            <p:ph idx="1"/>
          </p:nvPr>
        </p:nvSpPr>
        <p:spPr>
          <a:xfrm>
            <a:off x="628650" y="1271588"/>
            <a:ext cx="7886700" cy="4218385"/>
          </a:xfrm>
        </p:spPr>
        <p:txBody>
          <a:bodyPr>
            <a:normAutofit fontScale="77500" lnSpcReduction="20000"/>
          </a:bodyPr>
          <a:lstStyle/>
          <a:p>
            <a:pPr algn="just"/>
            <a:r>
              <a:rPr lang="en-US" b="1" dirty="0"/>
              <a:t>Smart buildings:</a:t>
            </a:r>
            <a:r>
              <a:rPr lang="en-US" dirty="0"/>
              <a:t> Smart buildings have the potential to save $100 billion by lowering operating costs by reducing energy consumption through the efficient integration of heating, ventilation, and air-conditioning (HVAC) and other building infrastructure systems.</a:t>
            </a:r>
          </a:p>
          <a:p>
            <a:pPr algn="just"/>
            <a:endParaRPr lang="en-US" dirty="0"/>
          </a:p>
          <a:p>
            <a:pPr algn="just"/>
            <a:r>
              <a:rPr lang="en-US" dirty="0"/>
              <a:t> </a:t>
            </a:r>
            <a:r>
              <a:rPr lang="en-US" b="1" dirty="0"/>
              <a:t>Gas monitoring</a:t>
            </a:r>
            <a:r>
              <a:rPr lang="en-US" dirty="0"/>
              <a:t>: Monitoring gas could save $69 billion by reducing meter-reading costs and increasing the accuracy of readings for citizens and municipal utility agencies. </a:t>
            </a:r>
          </a:p>
          <a:p>
            <a:pPr algn="just"/>
            <a:r>
              <a:rPr lang="en-US" b="1" dirty="0"/>
              <a:t>Smart parking</a:t>
            </a:r>
            <a:r>
              <a:rPr lang="en-US" dirty="0"/>
              <a:t>: Smart parking could create $41 billion by providing real-time visibility into parking space availability across a city. Residents can identify and reserve the closest available space, traffic wardens can identify noncompliant usage, and municipalities can introduce demand-based pricing.</a:t>
            </a:r>
          </a:p>
          <a:p>
            <a:pPr marL="0" indent="0" algn="just">
              <a:buNone/>
            </a:pPr>
            <a:r>
              <a:rPr lang="en-US" dirty="0"/>
              <a:t> </a:t>
            </a:r>
          </a:p>
        </p:txBody>
      </p:sp>
    </p:spTree>
    <p:extLst>
      <p:ext uri="{BB962C8B-B14F-4D97-AF65-F5344CB8AC3E}">
        <p14:creationId xmlns:p14="http://schemas.microsoft.com/office/powerpoint/2010/main" val="81992161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An IoT Strategy for Smarter Cities"/>
          <p:cNvSpPr txBox="1">
            <a:spLocks noGrp="1"/>
          </p:cNvSpPr>
          <p:nvPr>
            <p:ph type="title"/>
          </p:nvPr>
        </p:nvSpPr>
        <p:spPr>
          <a:prstGeom prst="rect">
            <a:avLst/>
          </a:prstGeom>
        </p:spPr>
        <p:txBody>
          <a:bodyPr/>
          <a:lstStyle/>
          <a:p>
            <a:r>
              <a:t>An IoT Strategy for Smarter Cities </a:t>
            </a:r>
            <a:endParaRPr sz="1200">
              <a:solidFill>
                <a:srgbClr val="000000"/>
              </a:solidFill>
            </a:endParaRPr>
          </a:p>
        </p:txBody>
      </p:sp>
      <p:sp>
        <p:nvSpPr>
          <p:cNvPr id="157" name="Water management:…"/>
          <p:cNvSpPr txBox="1">
            <a:spLocks noGrp="1"/>
          </p:cNvSpPr>
          <p:nvPr>
            <p:ph type="body" idx="1"/>
          </p:nvPr>
        </p:nvSpPr>
        <p:spPr>
          <a:prstGeom prst="rect">
            <a:avLst/>
          </a:prstGeom>
        </p:spPr>
        <p:txBody>
          <a:bodyPr/>
          <a:lstStyle/>
          <a:p>
            <a:pPr marL="205740" indent="-205740" defTabSz="685800">
              <a:spcBef>
                <a:spcPts val="400"/>
              </a:spcBef>
              <a:defRPr sz="1950"/>
            </a:pPr>
            <a:endParaRPr/>
          </a:p>
          <a:p>
            <a:pPr marL="205740" indent="-205740" defTabSz="685800">
              <a:spcBef>
                <a:spcPts val="400"/>
              </a:spcBef>
              <a:defRPr sz="1950" b="1"/>
            </a:pPr>
            <a:r>
              <a:t>Water management: </a:t>
            </a:r>
          </a:p>
          <a:p>
            <a:pPr marL="205740" indent="-205740" defTabSz="685800">
              <a:spcBef>
                <a:spcPts val="400"/>
              </a:spcBef>
              <a:defRPr sz="1950"/>
            </a:pPr>
            <a:r>
              <a:t>Smart water management could save $39 billion by connecting household water meters over an IP network to provide remote usage and status information. </a:t>
            </a:r>
          </a:p>
          <a:p>
            <a:pPr marL="205740" indent="-205740" defTabSz="685800">
              <a:spcBef>
                <a:spcPts val="400"/>
              </a:spcBef>
              <a:defRPr sz="1950"/>
            </a:pPr>
            <a:r>
              <a:t>Has features such as real-time consumption visibility and leak detection.</a:t>
            </a:r>
          </a:p>
          <a:p>
            <a:pPr marL="205740" indent="-205740" defTabSz="685800">
              <a:spcBef>
                <a:spcPts val="400"/>
              </a:spcBef>
              <a:defRPr sz="1950"/>
            </a:pPr>
            <a:r>
              <a:t>Smart meters can be used to coordinate and automate private and public lawn watering, initiating the watering programs at times when water consumption is lower or in accordance with water restrictions imposed by civic authorities. </a:t>
            </a:r>
          </a:p>
          <a:p>
            <a:pPr marL="205740" indent="-205740" defTabSz="685800">
              <a:spcBef>
                <a:spcPts val="400"/>
              </a:spcBef>
              <a:defRPr sz="1950"/>
            </a:pPr>
            <a:r>
              <a:t>IoT can be used to manage water supply equipment and report status.</a:t>
            </a:r>
          </a:p>
          <a:p>
            <a:pPr marL="205740" indent="-205740" defTabSz="685800">
              <a:spcBef>
                <a:spcPts val="400"/>
              </a:spcBef>
              <a:defRPr sz="1950"/>
            </a:pPr>
            <a:r>
              <a:t>Vibrations can be measured to detect and predict potential equipment failures. Repair teams can be dispatched proactively before equipment failure occurs. </a:t>
            </a:r>
          </a:p>
          <a:p>
            <a:pPr marL="205740" indent="-205740" defTabSz="685800">
              <a:spcBef>
                <a:spcPts val="400"/>
              </a:spcBef>
              <a:defRPr sz="1950"/>
            </a:pPr>
            <a:r>
              <a:t>These efficiency gains directly translate into operational gains.</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An IoT Strategy for Smarter Cities"/>
          <p:cNvSpPr txBox="1">
            <a:spLocks noGrp="1"/>
          </p:cNvSpPr>
          <p:nvPr>
            <p:ph type="title"/>
          </p:nvPr>
        </p:nvSpPr>
        <p:spPr>
          <a:prstGeom prst="rect">
            <a:avLst/>
          </a:prstGeom>
        </p:spPr>
        <p:txBody>
          <a:bodyPr/>
          <a:lstStyle/>
          <a:p>
            <a:r>
              <a:t>An IoT Strategy for Smarter Cities </a:t>
            </a:r>
            <a:endParaRPr sz="1200">
              <a:solidFill>
                <a:srgbClr val="000000"/>
              </a:solidFill>
            </a:endParaRPr>
          </a:p>
        </p:txBody>
      </p:sp>
      <p:sp>
        <p:nvSpPr>
          <p:cNvPr id="160" name="Road pricing:…"/>
          <p:cNvSpPr txBox="1">
            <a:spLocks noGrp="1"/>
          </p:cNvSpPr>
          <p:nvPr>
            <p:ph type="body" idx="1"/>
          </p:nvPr>
        </p:nvSpPr>
        <p:spPr>
          <a:prstGeom prst="rect">
            <a:avLst/>
          </a:prstGeom>
        </p:spPr>
        <p:txBody>
          <a:bodyPr/>
          <a:lstStyle/>
          <a:p>
            <a:r>
              <a:t>Road pricing:</a:t>
            </a:r>
          </a:p>
          <a:p>
            <a:r>
              <a:t>Cities could create $18 billion in new revenues by implementing automatic payments as vehicles enter busy city zones while improving overall traffic conditions. </a:t>
            </a:r>
          </a:p>
          <a:p>
            <a:r>
              <a:t>Real-time traffic condition data is very valuable and actionable information that can also be used to proactively reroute public transportation services or private users. </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An IoT Strategy for Smarter Cities"/>
          <p:cNvSpPr txBox="1">
            <a:spLocks noGrp="1"/>
          </p:cNvSpPr>
          <p:nvPr>
            <p:ph type="title"/>
          </p:nvPr>
        </p:nvSpPr>
        <p:spPr>
          <a:prstGeom prst="rect">
            <a:avLst/>
          </a:prstGeom>
        </p:spPr>
        <p:txBody>
          <a:bodyPr/>
          <a:lstStyle/>
          <a:p>
            <a:r>
              <a:t>An IoT Strategy for Smarter Cities </a:t>
            </a:r>
          </a:p>
        </p:txBody>
      </p:sp>
      <p:sp>
        <p:nvSpPr>
          <p:cNvPr id="167" name="To maximize the return on investment (ROI) on their energy and environmental investments, smart cities can employ strategies that combine water management, smart grid, waste management, particulate monitoring, and gas monitoring.…"/>
          <p:cNvSpPr txBox="1">
            <a:spLocks noGrp="1"/>
          </p:cNvSpPr>
          <p:nvPr>
            <p:ph type="body" idx="1"/>
          </p:nvPr>
        </p:nvSpPr>
        <p:spPr>
          <a:prstGeom prst="rect">
            <a:avLst/>
          </a:prstGeom>
        </p:spPr>
        <p:txBody>
          <a:bodyPr/>
          <a:lstStyle/>
          <a:p>
            <a:pPr marL="239829" indent="-239829" defTabSz="841247">
              <a:spcBef>
                <a:spcPts val="500"/>
              </a:spcBef>
              <a:buClrTx/>
              <a:buSzPct val="100000"/>
              <a:buChar char="•"/>
              <a:defRPr sz="2392"/>
            </a:pPr>
            <a:r>
              <a:t>To maximize the return on investment (ROI) on their energy and environmental investments, smart cities can employ strategies that combine water management, smart grid, waste management, particulate monitoring, and gas monitoring. </a:t>
            </a:r>
            <a:endParaRPr sz="1104"/>
          </a:p>
          <a:p>
            <a:pPr marL="239829" indent="-239829" defTabSz="841247">
              <a:spcBef>
                <a:spcPts val="500"/>
              </a:spcBef>
              <a:buClrTx/>
              <a:buSzPct val="100000"/>
              <a:buChar char="•"/>
              <a:defRPr sz="2392"/>
            </a:pPr>
            <a:r>
              <a:t>A smart city can use these technological advances to improve its livability index, which can help attract and retain talent amid increasingly competitive labor markets.</a:t>
            </a:r>
          </a:p>
          <a:p>
            <a:pPr marL="239829" indent="-239829" defTabSz="841247">
              <a:spcBef>
                <a:spcPts val="500"/>
              </a:spcBef>
              <a:buClrTx/>
              <a:buSzPct val="100000"/>
              <a:buChar char="•"/>
              <a:defRPr sz="2392"/>
            </a:pPr>
            <a:r>
              <a:t>The growth in jobs and talent influences the amount of foreign investment and how many top companies come to settle in a city, which in turn leads to higher economic impact and improves the potential for future investments. </a:t>
            </a:r>
            <a:endParaRPr sz="1104"/>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An IoT Strategy for Smarter Cities: Global vs. Siloed Strategies"/>
          <p:cNvSpPr txBox="1">
            <a:spLocks noGrp="1"/>
          </p:cNvSpPr>
          <p:nvPr>
            <p:ph type="title"/>
          </p:nvPr>
        </p:nvSpPr>
        <p:spPr>
          <a:prstGeom prst="rect">
            <a:avLst/>
          </a:prstGeom>
        </p:spPr>
        <p:txBody>
          <a:bodyPr/>
          <a:lstStyle>
            <a:lvl1pPr defTabSz="740663">
              <a:defRPr sz="2592"/>
            </a:lvl1pPr>
          </a:lstStyle>
          <a:p>
            <a:r>
              <a:t>An IoT Strategy for Smarter Cities: Global vs. Siloed Strategies</a:t>
            </a:r>
            <a:endParaRPr sz="972">
              <a:solidFill>
                <a:srgbClr val="000000"/>
              </a:solidFill>
            </a:endParaRPr>
          </a:p>
        </p:txBody>
      </p:sp>
      <p:sp>
        <p:nvSpPr>
          <p:cNvPr id="170" name="Global vs. Siloed Strategies…"/>
          <p:cNvSpPr txBox="1">
            <a:spLocks noGrp="1"/>
          </p:cNvSpPr>
          <p:nvPr>
            <p:ph type="body" idx="1"/>
          </p:nvPr>
        </p:nvSpPr>
        <p:spPr>
          <a:prstGeom prst="rect">
            <a:avLst/>
          </a:prstGeom>
        </p:spPr>
        <p:txBody>
          <a:bodyPr/>
          <a:lstStyle/>
          <a:p>
            <a:pPr marL="249631" indent="-249631" defTabSz="832104">
              <a:spcBef>
                <a:spcPts val="500"/>
              </a:spcBef>
              <a:defRPr sz="2366"/>
            </a:pPr>
            <a:endParaRPr/>
          </a:p>
          <a:p>
            <a:pPr marL="249631" indent="-249631" defTabSz="832104">
              <a:spcBef>
                <a:spcPts val="500"/>
              </a:spcBef>
              <a:defRPr sz="2366" b="1"/>
            </a:pPr>
            <a:r>
              <a:t>Global vs. Siloed Strategies</a:t>
            </a:r>
          </a:p>
          <a:p>
            <a:pPr marL="249631" indent="-249631" defTabSz="832104">
              <a:spcBef>
                <a:spcPts val="500"/>
              </a:spcBef>
              <a:defRPr sz="2366"/>
            </a:pPr>
            <a:r>
              <a:t>The main obstacle in implementing smart solutions in today’s traditional infrastructure is the complexity of how cities are operated, financed, regulated, and planned. </a:t>
            </a:r>
          </a:p>
          <a:p>
            <a:pPr marL="249631" indent="-249631" defTabSz="832104">
              <a:spcBef>
                <a:spcPts val="500"/>
              </a:spcBef>
              <a:defRPr sz="2366"/>
            </a:pPr>
            <a:r>
              <a:t>The independent investment model results in the following problems:</a:t>
            </a:r>
          </a:p>
          <a:p>
            <a:pPr marL="499262" lvl="1" indent="-249631" defTabSz="832104">
              <a:spcBef>
                <a:spcPts val="500"/>
              </a:spcBef>
              <a:defRPr sz="2366"/>
            </a:pPr>
            <a:r>
              <a:t> Isolation of infrastructure and IT resources</a:t>
            </a:r>
          </a:p>
          <a:p>
            <a:pPr marL="499262" lvl="1" indent="-249631" defTabSz="832104">
              <a:spcBef>
                <a:spcPts val="500"/>
              </a:spcBef>
              <a:defRPr sz="2366"/>
            </a:pPr>
            <a:r>
              <a:t> No sharing of intelligence and information, such as video feeds and data from sensors.</a:t>
            </a:r>
          </a:p>
          <a:p>
            <a:pPr marL="499262" lvl="1" indent="-249631" defTabSz="832104">
              <a:spcBef>
                <a:spcPts val="500"/>
              </a:spcBef>
              <a:defRPr sz="2366"/>
            </a:pPr>
            <a:r>
              <a:t> Waste and duplication in investment and effort</a:t>
            </a:r>
          </a:p>
          <a:p>
            <a:pPr marL="499262" lvl="1" indent="-249631" defTabSz="832104">
              <a:spcBef>
                <a:spcPts val="500"/>
              </a:spcBef>
              <a:defRPr sz="2366"/>
            </a:pPr>
            <a:r>
              <a:t> Difficulty scaling infrastructure management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An IoT Strategy for Smarter Cities: Global vs. Siloed Strategies"/>
          <p:cNvSpPr txBox="1">
            <a:spLocks noGrp="1"/>
          </p:cNvSpPr>
          <p:nvPr>
            <p:ph type="title"/>
          </p:nvPr>
        </p:nvSpPr>
        <p:spPr>
          <a:prstGeom prst="rect">
            <a:avLst/>
          </a:prstGeom>
        </p:spPr>
        <p:txBody>
          <a:bodyPr>
            <a:normAutofit fontScale="90000"/>
          </a:bodyPr>
          <a:lstStyle>
            <a:lvl1pPr defTabSz="859536">
              <a:defRPr sz="3008"/>
            </a:lvl1pPr>
          </a:lstStyle>
          <a:p>
            <a:r>
              <a:t>An IoT Strategy for Smarter Cities: Global vs. Siloed Strategies</a:t>
            </a:r>
          </a:p>
        </p:txBody>
      </p:sp>
      <p:sp>
        <p:nvSpPr>
          <p:cNvPr id="173" name="Fragmented approach is not scalable, efficient, or economically viable, and it does not benefit from cross-functional sharing of data and services.…"/>
          <p:cNvSpPr txBox="1">
            <a:spLocks noGrp="1"/>
          </p:cNvSpPr>
          <p:nvPr>
            <p:ph type="body" idx="1"/>
          </p:nvPr>
        </p:nvSpPr>
        <p:spPr>
          <a:prstGeom prst="rect">
            <a:avLst/>
          </a:prstGeom>
        </p:spPr>
        <p:txBody>
          <a:bodyPr/>
          <a:lstStyle/>
          <a:p>
            <a:pPr marL="266090" indent="-266090" defTabSz="886968">
              <a:spcBef>
                <a:spcPts val="500"/>
              </a:spcBef>
              <a:defRPr sz="2522"/>
            </a:pPr>
            <a:endParaRPr/>
          </a:p>
          <a:p>
            <a:pPr marL="266090" indent="-266090" defTabSz="886968">
              <a:spcBef>
                <a:spcPts val="500"/>
              </a:spcBef>
              <a:defRPr sz="2522"/>
            </a:pPr>
            <a:r>
              <a:t>Fragmented approach is not scalable, efficient, or economically viable, and it does not benefit from cross-functional sharing of data and services. </a:t>
            </a:r>
          </a:p>
          <a:p>
            <a:pPr marL="266090" indent="-266090" defTabSz="886968">
              <a:spcBef>
                <a:spcPts val="500"/>
              </a:spcBef>
              <a:defRPr sz="2522"/>
            </a:pPr>
            <a:r>
              <a:t>Cities need to begin with a solution that can extend systems across vendors, technologies, and data types, and they should approach their infrastructure investment with a horizontal solution that addresses their issues cohesively.</a:t>
            </a:r>
          </a:p>
          <a:p>
            <a:pPr marL="266090" indent="-266090" defTabSz="886968">
              <a:spcBef>
                <a:spcPts val="500"/>
              </a:spcBef>
              <a:defRPr sz="2522"/>
            </a:pPr>
            <a:r>
              <a:t>City issues are typically large-scale. They require collection of large amounts of diverse data sets in real time.</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An IoT Strategy for Smarter Cities"/>
          <p:cNvSpPr txBox="1">
            <a:spLocks noGrp="1"/>
          </p:cNvSpPr>
          <p:nvPr>
            <p:ph type="title"/>
          </p:nvPr>
        </p:nvSpPr>
        <p:spPr>
          <a:prstGeom prst="rect">
            <a:avLst/>
          </a:prstGeom>
        </p:spPr>
        <p:txBody>
          <a:bodyPr/>
          <a:lstStyle/>
          <a:p>
            <a:r>
              <a:t>An IoT Strategy for Smarter Cities </a:t>
            </a:r>
            <a:endParaRPr sz="1200">
              <a:solidFill>
                <a:srgbClr val="000000"/>
              </a:solidFill>
            </a:endParaRPr>
          </a:p>
        </p:txBody>
      </p:sp>
      <p:sp>
        <p:nvSpPr>
          <p:cNvPr id="176" name="Technological challenges posed :…"/>
          <p:cNvSpPr txBox="1">
            <a:spLocks noGrp="1"/>
          </p:cNvSpPr>
          <p:nvPr>
            <p:ph type="body" idx="1"/>
          </p:nvPr>
        </p:nvSpPr>
        <p:spPr>
          <a:prstGeom prst="rect">
            <a:avLst/>
          </a:prstGeom>
        </p:spPr>
        <p:txBody>
          <a:bodyPr/>
          <a:lstStyle/>
          <a:p>
            <a:pPr marL="183794" indent="-183794" defTabSz="612648">
              <a:spcBef>
                <a:spcPts val="400"/>
              </a:spcBef>
              <a:defRPr sz="1742"/>
            </a:pPr>
            <a:endParaRPr/>
          </a:p>
          <a:p>
            <a:pPr marL="0" indent="0" defTabSz="612648">
              <a:spcBef>
                <a:spcPts val="400"/>
              </a:spcBef>
              <a:buClrTx/>
              <a:buSzTx/>
              <a:buNone/>
              <a:defRPr sz="1742" b="1"/>
            </a:pPr>
            <a:r>
              <a:t>Technological challenges posed :</a:t>
            </a:r>
          </a:p>
          <a:p>
            <a:pPr marL="183794" indent="-183794" defTabSz="612648">
              <a:spcBef>
                <a:spcPts val="400"/>
              </a:spcBef>
              <a:defRPr sz="1742"/>
            </a:pPr>
            <a:r>
              <a:t> How do you collect the data? What are the various sources of data, including hardware endpoints and software?</a:t>
            </a:r>
          </a:p>
          <a:p>
            <a:pPr marL="183794" indent="-183794" defTabSz="612648">
              <a:spcBef>
                <a:spcPts val="400"/>
              </a:spcBef>
              <a:defRPr sz="1742"/>
            </a:pPr>
            <a:r>
              <a:t> How do you make sure that any data collection devices, such as sensors, can be maintained without high costs?</a:t>
            </a:r>
          </a:p>
          <a:p>
            <a:pPr marL="183794" indent="-183794" defTabSz="612648">
              <a:spcBef>
                <a:spcPts val="400"/>
              </a:spcBef>
              <a:defRPr sz="1742"/>
            </a:pPr>
            <a:r>
              <a:t> Where do you analyze the data? What data do you carry back to the cloud, and what data do you analyze locally?</a:t>
            </a:r>
          </a:p>
          <a:p>
            <a:pPr marL="183794" indent="-183794" defTabSz="612648">
              <a:spcBef>
                <a:spcPts val="400"/>
              </a:spcBef>
              <a:defRPr sz="1742"/>
            </a:pPr>
            <a:r>
              <a:t> What kind of network connectivity is best suited for each type of data to collect?</a:t>
            </a:r>
          </a:p>
          <a:p>
            <a:pPr marL="183794" indent="-183794" defTabSz="612648">
              <a:spcBef>
                <a:spcPts val="400"/>
              </a:spcBef>
              <a:defRPr sz="1742"/>
            </a:pPr>
            <a:r>
              <a:t> What kind of power availability and other infrastructure, such as storage, is required?</a:t>
            </a:r>
          </a:p>
          <a:p>
            <a:pPr marL="183794" indent="-183794" defTabSz="612648">
              <a:spcBef>
                <a:spcPts val="400"/>
              </a:spcBef>
              <a:defRPr sz="1742"/>
            </a:pPr>
            <a:r>
              <a:t> How do you aggregate data from different sources to create a unified view?</a:t>
            </a:r>
          </a:p>
          <a:p>
            <a:pPr marL="183794" indent="-183794" defTabSz="612648">
              <a:spcBef>
                <a:spcPts val="400"/>
              </a:spcBef>
              <a:defRPr sz="1742"/>
            </a:pPr>
            <a:r>
              <a:t> How do you publish the data and make it available for applications to consume?</a:t>
            </a:r>
          </a:p>
          <a:p>
            <a:pPr marL="183794" indent="-183794" defTabSz="612648">
              <a:spcBef>
                <a:spcPts val="400"/>
              </a:spcBef>
              <a:defRPr sz="1742"/>
            </a:pPr>
            <a:r>
              <a:t> How do you make the end analysis available to specialized smart city personnel, such as traffic operators, parking enforcement officers, street lighting operators, and so on at their logical decision points?</a:t>
            </a:r>
          </a:p>
          <a:p>
            <a:pPr marL="183794" indent="-183794" defTabSz="612648">
              <a:spcBef>
                <a:spcPts val="400"/>
              </a:spcBef>
              <a:defRPr sz="1742"/>
            </a:pPr>
            <a:r>
              <a:t> How do you present the long-term analysis to city planners?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An IoT Strategy for Smarter Cities"/>
          <p:cNvSpPr txBox="1">
            <a:spLocks noGrp="1"/>
          </p:cNvSpPr>
          <p:nvPr>
            <p:ph type="title"/>
          </p:nvPr>
        </p:nvSpPr>
        <p:spPr>
          <a:prstGeom prst="rect">
            <a:avLst/>
          </a:prstGeom>
        </p:spPr>
        <p:txBody>
          <a:bodyPr/>
          <a:lstStyle/>
          <a:p>
            <a:r>
              <a:t>An IoT Strategy for Smarter Cities </a:t>
            </a:r>
            <a:endParaRPr sz="1200">
              <a:solidFill>
                <a:srgbClr val="000000"/>
              </a:solidFill>
            </a:endParaRPr>
          </a:p>
        </p:txBody>
      </p:sp>
      <p:sp>
        <p:nvSpPr>
          <p:cNvPr id="179" name="Each smart city needs a tailored and structured computing model…"/>
          <p:cNvSpPr txBox="1">
            <a:spLocks noGrp="1"/>
          </p:cNvSpPr>
          <p:nvPr>
            <p:ph type="body" idx="1"/>
          </p:nvPr>
        </p:nvSpPr>
        <p:spPr>
          <a:prstGeom prst="rect">
            <a:avLst/>
          </a:prstGeom>
        </p:spPr>
        <p:txBody>
          <a:bodyPr/>
          <a:lstStyle/>
          <a:p>
            <a:endParaRPr/>
          </a:p>
          <a:p>
            <a:r>
              <a:t>Each smart city needs a tailored and structured computing model </a:t>
            </a:r>
          </a:p>
          <a:p>
            <a:r>
              <a:t>Model should allow distributed processing of data with the level of resiliency, scale, speed, and mobility required to efficiently and effectively deliver the value that the data being generated can create when properly processed across the network.</a:t>
            </a:r>
          </a:p>
          <a:p>
            <a:r>
              <a:t>A combination of cloud and fog computing makes sense.</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mart City IoT Architecture"/>
          <p:cNvSpPr txBox="1">
            <a:spLocks noGrp="1"/>
          </p:cNvSpPr>
          <p:nvPr>
            <p:ph type="title"/>
          </p:nvPr>
        </p:nvSpPr>
        <p:spPr>
          <a:prstGeom prst="rect">
            <a:avLst/>
          </a:prstGeom>
        </p:spPr>
        <p:txBody>
          <a:bodyPr/>
          <a:lstStyle/>
          <a:p>
            <a:r>
              <a:t>Smart City IoT Architecture</a:t>
            </a:r>
          </a:p>
        </p:txBody>
      </p:sp>
      <p:sp>
        <p:nvSpPr>
          <p:cNvPr id="182" name="A smart city IoT infrastructure is a four-layered architecture…"/>
          <p:cNvSpPr txBox="1">
            <a:spLocks noGrp="1"/>
          </p:cNvSpPr>
          <p:nvPr>
            <p:ph type="body" idx="1"/>
          </p:nvPr>
        </p:nvSpPr>
        <p:spPr>
          <a:prstGeom prst="rect">
            <a:avLst/>
          </a:prstGeom>
        </p:spPr>
        <p:txBody>
          <a:bodyPr/>
          <a:lstStyle/>
          <a:p>
            <a:endParaRPr/>
          </a:p>
          <a:p>
            <a:r>
              <a:t>A smart city IoT infrastructure is a four-layered architecture</a:t>
            </a:r>
          </a:p>
          <a:p>
            <a:r>
              <a:t>Data flows from devices at the street layer to the city network layer and connect to the data center layer, where the data is aggregated, normalized, and virtualized. </a:t>
            </a:r>
          </a:p>
          <a:p>
            <a:r>
              <a:t>The data center layer provides information to the services layer, which consists of the applications that provide services to the city.</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itle 1"/>
          <p:cNvSpPr txBox="1">
            <a:spLocks noGrp="1"/>
          </p:cNvSpPr>
          <p:nvPr>
            <p:ph type="ctrTitle"/>
          </p:nvPr>
        </p:nvSpPr>
        <p:spPr>
          <a:prstGeom prst="rect">
            <a:avLst/>
          </a:prstGeom>
        </p:spPr>
        <p:txBody>
          <a:bodyPr/>
          <a:lstStyle/>
          <a:p>
            <a:pPr>
              <a:defRPr sz="2800"/>
            </a:pPr>
            <a:r>
              <a:t>Module 5</a:t>
            </a:r>
            <a:br/>
            <a:r>
              <a:t>Smart and Connected Cities</a:t>
            </a:r>
          </a:p>
        </p:txBody>
      </p:sp>
      <p:sp>
        <p:nvSpPr>
          <p:cNvPr id="136" name="Subtitle 2"/>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mart City IoT Architecture"/>
          <p:cNvSpPr txBox="1">
            <a:spLocks noGrp="1"/>
          </p:cNvSpPr>
          <p:nvPr>
            <p:ph type="title"/>
          </p:nvPr>
        </p:nvSpPr>
        <p:spPr>
          <a:prstGeom prst="rect">
            <a:avLst/>
          </a:prstGeom>
        </p:spPr>
        <p:txBody>
          <a:bodyPr/>
          <a:lstStyle/>
          <a:p>
            <a:r>
              <a:t>Smart City IoT Architecture</a:t>
            </a:r>
          </a:p>
        </p:txBody>
      </p:sp>
      <p:sp>
        <p:nvSpPr>
          <p:cNvPr id="185" name="Body"/>
          <p:cNvSpPr txBox="1">
            <a:spLocks noGrp="1"/>
          </p:cNvSpPr>
          <p:nvPr>
            <p:ph type="body" idx="1"/>
          </p:nvPr>
        </p:nvSpPr>
        <p:spPr>
          <a:prstGeom prst="rect">
            <a:avLst/>
          </a:prstGeom>
        </p:spPr>
        <p:txBody>
          <a:bodyPr/>
          <a:lstStyle/>
          <a:p>
            <a:endParaRPr dirty="0"/>
          </a:p>
        </p:txBody>
      </p:sp>
      <p:pic>
        <p:nvPicPr>
          <p:cNvPr id="186" name="Image" descr="Image"/>
          <p:cNvPicPr>
            <a:picLocks noChangeAspect="1"/>
          </p:cNvPicPr>
          <p:nvPr/>
        </p:nvPicPr>
        <p:blipFill>
          <a:blip r:embed="rId2">
            <a:extLst/>
          </a:blip>
          <a:stretch>
            <a:fillRect/>
          </a:stretch>
        </p:blipFill>
        <p:spPr>
          <a:xfrm>
            <a:off x="426019" y="1222032"/>
            <a:ext cx="8291962" cy="5483568"/>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mart City IoT Architecture"/>
          <p:cNvSpPr txBox="1">
            <a:spLocks noGrp="1"/>
          </p:cNvSpPr>
          <p:nvPr>
            <p:ph type="title"/>
          </p:nvPr>
        </p:nvSpPr>
        <p:spPr>
          <a:prstGeom prst="rect">
            <a:avLst/>
          </a:prstGeom>
        </p:spPr>
        <p:txBody>
          <a:bodyPr/>
          <a:lstStyle/>
          <a:p>
            <a:r>
              <a:t>Smart City IoT Architecture</a:t>
            </a:r>
          </a:p>
        </p:txBody>
      </p:sp>
      <p:sp>
        <p:nvSpPr>
          <p:cNvPr id="189" name="Following are high-level considerations for choosing sensors for specific applications and provide examples of technological networking requirements to support sensors and drive real-time solutions through information and communication technology (ICT) connectivity.…"/>
          <p:cNvSpPr txBox="1">
            <a:spLocks noGrp="1"/>
          </p:cNvSpPr>
          <p:nvPr>
            <p:ph type="body" idx="1"/>
          </p:nvPr>
        </p:nvSpPr>
        <p:spPr>
          <a:prstGeom prst="rect">
            <a:avLst/>
          </a:prstGeom>
        </p:spPr>
        <p:txBody>
          <a:bodyPr/>
          <a:lstStyle/>
          <a:p>
            <a:pPr marL="252374" indent="-252374" defTabSz="841247">
              <a:spcBef>
                <a:spcPts val="500"/>
              </a:spcBef>
              <a:defRPr sz="2392"/>
            </a:pPr>
            <a:endParaRPr/>
          </a:p>
          <a:p>
            <a:pPr marL="252374" indent="-252374" defTabSz="841247">
              <a:spcBef>
                <a:spcPts val="500"/>
              </a:spcBef>
              <a:defRPr sz="2392"/>
            </a:pPr>
            <a:r>
              <a:t>Following are high-level considerations for choosing sensors for specific applications and provide examples of technological networking requirements to support sensors and drive real-time solutions through information and communication technology (ICT) connectivity.</a:t>
            </a:r>
          </a:p>
          <a:p>
            <a:pPr marL="504748" lvl="1" indent="-252374" defTabSz="841247">
              <a:spcBef>
                <a:spcPts val="500"/>
              </a:spcBef>
              <a:defRPr sz="2392"/>
            </a:pPr>
            <a:r>
              <a:t>Street Layer</a:t>
            </a:r>
          </a:p>
          <a:p>
            <a:pPr marL="504748" lvl="1" indent="-252374" defTabSz="841247">
              <a:spcBef>
                <a:spcPts val="500"/>
              </a:spcBef>
              <a:defRPr sz="2392"/>
            </a:pPr>
            <a:r>
              <a:t>City Layer</a:t>
            </a:r>
          </a:p>
          <a:p>
            <a:pPr marL="504748" lvl="1" indent="-252374" defTabSz="841247">
              <a:spcBef>
                <a:spcPts val="500"/>
              </a:spcBef>
              <a:defRPr sz="2392"/>
            </a:pPr>
            <a:r>
              <a:t>Data Center Layer </a:t>
            </a:r>
          </a:p>
          <a:p>
            <a:pPr marL="504748" lvl="1" indent="-252374" defTabSz="841247">
              <a:spcBef>
                <a:spcPts val="500"/>
              </a:spcBef>
              <a:defRPr sz="2392"/>
            </a:pPr>
            <a:r>
              <a:t>Services Layer </a:t>
            </a:r>
          </a:p>
          <a:p>
            <a:pPr marL="504748" lvl="1" indent="-252374" defTabSz="841247">
              <a:spcBef>
                <a:spcPts val="500"/>
              </a:spcBef>
              <a:defRPr sz="2392"/>
            </a:pPr>
            <a:r>
              <a:t>On-Premises vs. Cloud </a:t>
            </a:r>
            <a:endParaRPr sz="1104"/>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mart City IoT Architecture: Street Layer"/>
          <p:cNvSpPr txBox="1">
            <a:spLocks noGrp="1"/>
          </p:cNvSpPr>
          <p:nvPr>
            <p:ph type="title"/>
          </p:nvPr>
        </p:nvSpPr>
        <p:spPr>
          <a:prstGeom prst="rect">
            <a:avLst/>
          </a:prstGeom>
        </p:spPr>
        <p:txBody>
          <a:bodyPr/>
          <a:lstStyle>
            <a:lvl1pPr defTabSz="905255">
              <a:defRPr sz="3168"/>
            </a:lvl1pPr>
          </a:lstStyle>
          <a:p>
            <a:r>
              <a:t>Smart City IoT Architecture: Street Layer</a:t>
            </a:r>
          </a:p>
        </p:txBody>
      </p:sp>
      <p:sp>
        <p:nvSpPr>
          <p:cNvPr id="192" name="Street Layer…"/>
          <p:cNvSpPr txBox="1">
            <a:spLocks noGrp="1"/>
          </p:cNvSpPr>
          <p:nvPr>
            <p:ph type="body" idx="1"/>
          </p:nvPr>
        </p:nvSpPr>
        <p:spPr>
          <a:prstGeom prst="rect">
            <a:avLst/>
          </a:prstGeom>
        </p:spPr>
        <p:txBody>
          <a:bodyPr/>
          <a:lstStyle/>
          <a:p>
            <a:pPr>
              <a:defRPr b="1"/>
            </a:pPr>
            <a:r>
              <a:t>Street Layer</a:t>
            </a:r>
          </a:p>
          <a:p>
            <a:r>
              <a:t>The street layer is composed of devices and sensors that collect data and take action based on instructions from the overall solution, as well as the networking components needed to aggregate and collect data.</a:t>
            </a:r>
            <a:endParaRPr sz="1200"/>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mart City IoT Architecture: Street Layer"/>
          <p:cNvSpPr txBox="1">
            <a:spLocks noGrp="1"/>
          </p:cNvSpPr>
          <p:nvPr>
            <p:ph type="title"/>
          </p:nvPr>
        </p:nvSpPr>
        <p:spPr>
          <a:prstGeom prst="rect">
            <a:avLst/>
          </a:prstGeom>
        </p:spPr>
        <p:txBody>
          <a:bodyPr/>
          <a:lstStyle>
            <a:lvl1pPr defTabSz="905255">
              <a:defRPr sz="3168"/>
            </a:lvl1pPr>
          </a:lstStyle>
          <a:p>
            <a:r>
              <a:t>Smart City IoT Architecture: Street Layer</a:t>
            </a:r>
          </a:p>
        </p:txBody>
      </p:sp>
      <p:sp>
        <p:nvSpPr>
          <p:cNvPr id="195" name="A short representative list of sensors used…"/>
          <p:cNvSpPr txBox="1">
            <a:spLocks noGrp="1"/>
          </p:cNvSpPr>
          <p:nvPr>
            <p:ph type="body" idx="1"/>
          </p:nvPr>
        </p:nvSpPr>
        <p:spPr>
          <a:prstGeom prst="rect">
            <a:avLst/>
          </a:prstGeom>
        </p:spPr>
        <p:txBody>
          <a:bodyPr/>
          <a:lstStyle/>
          <a:p>
            <a:pPr marL="183794" indent="-183794" defTabSz="612648">
              <a:spcBef>
                <a:spcPts val="400"/>
              </a:spcBef>
              <a:defRPr sz="1742" b="1"/>
            </a:pPr>
            <a:endParaRPr/>
          </a:p>
          <a:p>
            <a:pPr marL="183794" indent="-183794" defTabSz="612648">
              <a:spcBef>
                <a:spcPts val="400"/>
              </a:spcBef>
              <a:defRPr sz="1742"/>
            </a:pPr>
            <a:r>
              <a:t>A short representative list of sensors used </a:t>
            </a:r>
            <a:endParaRPr sz="804"/>
          </a:p>
          <a:p>
            <a:pPr marL="367588" lvl="1" indent="-183794" defTabSz="612648">
              <a:spcBef>
                <a:spcPts val="400"/>
              </a:spcBef>
              <a:defRPr sz="1742"/>
            </a:pPr>
            <a:r>
              <a:t>A magnetic sensor can detect a parking event by analyzing changes in the surrounding magnetic field when a heavy metal object, such as a car or a truck, comes close to it (or on top of it). </a:t>
            </a:r>
            <a:endParaRPr sz="804"/>
          </a:p>
          <a:p>
            <a:pPr marL="367588" lvl="1" indent="-183794" defTabSz="612648">
              <a:spcBef>
                <a:spcPts val="400"/>
              </a:spcBef>
              <a:defRPr sz="1742"/>
            </a:pPr>
            <a:r>
              <a:t>A lighting controller can dim and brighten a light based on a combination of time-based and ambient conditions. </a:t>
            </a:r>
            <a:endParaRPr sz="804"/>
          </a:p>
          <a:p>
            <a:pPr marL="367588" lvl="1" indent="-183794" defTabSz="612648">
              <a:spcBef>
                <a:spcPts val="400"/>
              </a:spcBef>
              <a:defRPr sz="1742"/>
            </a:pPr>
            <a:r>
              <a:t>Video cameras combined with video analytics can detect vehicles, faces, and traffic conditions for various traffic and security use cases. </a:t>
            </a:r>
            <a:endParaRPr sz="804"/>
          </a:p>
          <a:p>
            <a:pPr marL="367588" lvl="1" indent="-183794" defTabSz="612648">
              <a:spcBef>
                <a:spcPts val="400"/>
              </a:spcBef>
              <a:defRPr sz="1742"/>
            </a:pPr>
            <a:r>
              <a:t>An air quality sensor can detect and measure gas and particulate matter concentrations to give a hyper-localized perspective on pollution in a given area. </a:t>
            </a:r>
            <a:endParaRPr sz="804"/>
          </a:p>
          <a:p>
            <a:pPr marL="367588" lvl="1" indent="-183794" defTabSz="612648">
              <a:spcBef>
                <a:spcPts val="400"/>
              </a:spcBef>
              <a:defRPr sz="1742"/>
            </a:pPr>
            <a:r>
              <a:t>Device counters give an estimate of the number of devices in the area, which provides a rough idea of the number of vehicles moving or parked in a street or a public parking area, of pedestrians on a sidewalk, or even of birds in public parks or on public monuments—for cities where bird control has become an issue. </a:t>
            </a:r>
            <a:endParaRPr sz="804"/>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mart City IoT Architecture: Street Layer"/>
          <p:cNvSpPr txBox="1">
            <a:spLocks noGrp="1"/>
          </p:cNvSpPr>
          <p:nvPr>
            <p:ph type="title"/>
          </p:nvPr>
        </p:nvSpPr>
        <p:spPr>
          <a:prstGeom prst="rect">
            <a:avLst/>
          </a:prstGeom>
        </p:spPr>
        <p:txBody>
          <a:bodyPr/>
          <a:lstStyle>
            <a:lvl1pPr defTabSz="905255">
              <a:defRPr sz="3168"/>
            </a:lvl1pPr>
          </a:lstStyle>
          <a:p>
            <a:r>
              <a:t>Smart City IoT Architecture: Street Layer</a:t>
            </a:r>
          </a:p>
        </p:txBody>
      </p:sp>
      <p:sp>
        <p:nvSpPr>
          <p:cNvPr id="198" name="Choice of sensor technology depends on…"/>
          <p:cNvSpPr txBox="1">
            <a:spLocks noGrp="1"/>
          </p:cNvSpPr>
          <p:nvPr>
            <p:ph type="body" idx="1"/>
          </p:nvPr>
        </p:nvSpPr>
        <p:spPr>
          <a:prstGeom prst="rect">
            <a:avLst/>
          </a:prstGeom>
        </p:spPr>
        <p:txBody>
          <a:bodyPr/>
          <a:lstStyle/>
          <a:p>
            <a:pPr marL="0" indent="0" defTabSz="795527">
              <a:spcBef>
                <a:spcPts val="500"/>
              </a:spcBef>
              <a:buClrTx/>
              <a:buSzTx/>
              <a:buNone/>
              <a:defRPr sz="2262"/>
            </a:pPr>
            <a:r>
              <a:t>Choice of sensor technology depends on</a:t>
            </a:r>
          </a:p>
          <a:p>
            <a:pPr marL="238658" indent="-238658" defTabSz="795527">
              <a:spcBef>
                <a:spcPts val="500"/>
              </a:spcBef>
              <a:defRPr sz="2262"/>
            </a:pPr>
            <a:r>
              <a:t> the exact nature of the problem, </a:t>
            </a:r>
          </a:p>
          <a:p>
            <a:pPr marL="238658" indent="-238658" defTabSz="795527">
              <a:spcBef>
                <a:spcPts val="500"/>
              </a:spcBef>
              <a:defRPr sz="2262"/>
            </a:pPr>
            <a:r>
              <a:t>the accuracy and cost trade-offs appropriate for it</a:t>
            </a:r>
          </a:p>
          <a:p>
            <a:pPr marL="238658" indent="-238658" defTabSz="795527">
              <a:spcBef>
                <a:spcPts val="500"/>
              </a:spcBef>
              <a:defRPr sz="2262"/>
            </a:pPr>
            <a:r>
              <a:t>any installation limitations posed by the physical environment. </a:t>
            </a:r>
          </a:p>
          <a:p>
            <a:pPr marL="238658" indent="-238658" defTabSz="795527">
              <a:spcBef>
                <a:spcPts val="500"/>
              </a:spcBef>
              <a:defRPr sz="2262"/>
            </a:pPr>
            <a:r>
              <a:t>requirement to interact with other IoT systems in the same physical space.</a:t>
            </a:r>
          </a:p>
          <a:p>
            <a:pPr marL="238658" indent="-238658" defTabSz="795527">
              <a:spcBef>
                <a:spcPts val="500"/>
              </a:spcBef>
              <a:defRPr sz="2262"/>
            </a:pPr>
            <a:r>
              <a:t>lifetime maintenance costs. </a:t>
            </a:r>
          </a:p>
          <a:p>
            <a:pPr marL="238658" indent="-238658" defTabSz="795527">
              <a:spcBef>
                <a:spcPts val="500"/>
              </a:spcBef>
              <a:defRPr sz="2262"/>
            </a:pPr>
            <a:r>
              <a:t>network connectivity and their mounting location.</a:t>
            </a:r>
          </a:p>
          <a:p>
            <a:pPr marL="238658" indent="-238658" defTabSz="795527">
              <a:spcBef>
                <a:spcPts val="500"/>
              </a:spcBef>
              <a:defRPr sz="2262"/>
            </a:pPr>
            <a:r>
              <a:t>edge analytics. The many sensors and their data must be managed through the network in a way that securely processes data with minimal delay—and often in real time. …ctnd…</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mart City IoT Architecture: Street Layer"/>
          <p:cNvSpPr txBox="1">
            <a:spLocks noGrp="1"/>
          </p:cNvSpPr>
          <p:nvPr>
            <p:ph type="title"/>
          </p:nvPr>
        </p:nvSpPr>
        <p:spPr>
          <a:prstGeom prst="rect">
            <a:avLst/>
          </a:prstGeom>
        </p:spPr>
        <p:txBody>
          <a:bodyPr/>
          <a:lstStyle>
            <a:lvl1pPr defTabSz="905255">
              <a:defRPr sz="3168"/>
            </a:lvl1pPr>
          </a:lstStyle>
          <a:p>
            <a:r>
              <a:t>Smart City IoT Architecture: Street Layer</a:t>
            </a:r>
          </a:p>
        </p:txBody>
      </p:sp>
      <p:sp>
        <p:nvSpPr>
          <p:cNvPr id="201" name="Choice of sensor technology depends on…"/>
          <p:cNvSpPr txBox="1">
            <a:spLocks noGrp="1"/>
          </p:cNvSpPr>
          <p:nvPr>
            <p:ph type="body" idx="1"/>
          </p:nvPr>
        </p:nvSpPr>
        <p:spPr>
          <a:prstGeom prst="rect">
            <a:avLst/>
          </a:prstGeom>
        </p:spPr>
        <p:txBody>
          <a:bodyPr/>
          <a:lstStyle/>
          <a:p>
            <a:pPr marL="197510" indent="-197510" defTabSz="658368">
              <a:spcBef>
                <a:spcPts val="400"/>
              </a:spcBef>
              <a:defRPr sz="1872"/>
            </a:pPr>
            <a:endParaRPr/>
          </a:p>
          <a:p>
            <a:pPr marL="0" indent="0" defTabSz="658368">
              <a:spcBef>
                <a:spcPts val="400"/>
              </a:spcBef>
              <a:buClrTx/>
              <a:buSzTx/>
              <a:buNone/>
              <a:defRPr sz="1872"/>
            </a:pPr>
            <a:r>
              <a:t>Choice of sensor technology depends on</a:t>
            </a:r>
          </a:p>
          <a:p>
            <a:pPr marL="197510" indent="-197510" defTabSz="658368">
              <a:spcBef>
                <a:spcPts val="400"/>
              </a:spcBef>
              <a:defRPr sz="1872"/>
            </a:pPr>
            <a:r>
              <a:t> storage is a key consideration that depends on the method, location, and length of time the data has to be archived. </a:t>
            </a:r>
          </a:p>
          <a:p>
            <a:pPr marL="395020" lvl="1" indent="-197510" defTabSz="658368">
              <a:spcBef>
                <a:spcPts val="400"/>
              </a:spcBef>
              <a:defRPr sz="1872"/>
            </a:pPr>
            <a:r>
              <a:t>This varies based on legal requirements on a per-country basis as well as use case;</a:t>
            </a:r>
          </a:p>
          <a:p>
            <a:pPr marL="395020" lvl="1" indent="-197510" defTabSz="658368">
              <a:spcBef>
                <a:spcPts val="400"/>
              </a:spcBef>
              <a:defRPr sz="1872"/>
            </a:pPr>
            <a:r>
              <a:t>Data collection and “Data collection and storage also have an important impact on privacy.</a:t>
            </a:r>
          </a:p>
          <a:p>
            <a:pPr marL="197510" indent="-197510" defTabSz="658368">
              <a:spcBef>
                <a:spcPts val="400"/>
              </a:spcBef>
              <a:defRPr sz="1872"/>
            </a:pPr>
            <a:r>
              <a:t>Although IoT systems use common APIs and normalized language in the cloud, they may use different network protocols. </a:t>
            </a:r>
          </a:p>
          <a:p>
            <a:pPr marL="395020" lvl="1" indent="-197510" defTabSz="658368">
              <a:spcBef>
                <a:spcPts val="400"/>
              </a:spcBef>
              <a:defRPr sz="1872"/>
            </a:pPr>
            <a:r>
              <a:t>Cellular technologies are core to ICT, as cities typically allow for easy and dense cellular connectivity.</a:t>
            </a:r>
          </a:p>
          <a:p>
            <a:pPr marL="395020" lvl="1" indent="-197510" defTabSz="658368">
              <a:spcBef>
                <a:spcPts val="400"/>
              </a:spcBef>
              <a:defRPr sz="1872"/>
            </a:pPr>
            <a:r>
              <a:t>the network must meet standards for outdoor electronic devices and provide maintenance faults for simplified issue isolation. </a:t>
            </a:r>
          </a:p>
          <a:p>
            <a:pPr marL="141804" indent="-141804" defTabSz="329184">
              <a:lnSpc>
                <a:spcPts val="3100"/>
              </a:lnSpc>
              <a:spcBef>
                <a:spcPts val="800"/>
              </a:spcBef>
              <a:defRPr sz="1344">
                <a:latin typeface="Times"/>
                <a:ea typeface="Times"/>
                <a:cs typeface="Times"/>
                <a:sym typeface="Times"/>
              </a:defRPr>
            </a:pPr>
            <a:endParaRPr sz="864"/>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mart City IoT Architecture: Street Layer"/>
          <p:cNvSpPr txBox="1">
            <a:spLocks noGrp="1"/>
          </p:cNvSpPr>
          <p:nvPr>
            <p:ph type="title"/>
          </p:nvPr>
        </p:nvSpPr>
        <p:spPr>
          <a:prstGeom prst="rect">
            <a:avLst/>
          </a:prstGeom>
        </p:spPr>
        <p:txBody>
          <a:bodyPr/>
          <a:lstStyle>
            <a:lvl1pPr defTabSz="905255">
              <a:defRPr sz="3168"/>
            </a:lvl1pPr>
          </a:lstStyle>
          <a:p>
            <a:r>
              <a:t>Smart City IoT Architecture: Street Layer</a:t>
            </a:r>
          </a:p>
        </p:txBody>
      </p:sp>
      <p:sp>
        <p:nvSpPr>
          <p:cNvPr id="204" name="Choice of sensor technology depends on…"/>
          <p:cNvSpPr txBox="1">
            <a:spLocks noGrp="1"/>
          </p:cNvSpPr>
          <p:nvPr>
            <p:ph type="body" idx="1"/>
          </p:nvPr>
        </p:nvSpPr>
        <p:spPr>
          <a:prstGeom prst="rect">
            <a:avLst/>
          </a:prstGeom>
        </p:spPr>
        <p:txBody>
          <a:bodyPr/>
          <a:lstStyle/>
          <a:p>
            <a:pPr marL="0" indent="0" defTabSz="612648">
              <a:spcBef>
                <a:spcPts val="400"/>
              </a:spcBef>
              <a:buClrTx/>
              <a:buSzTx/>
              <a:buNone/>
              <a:defRPr sz="1742"/>
            </a:pPr>
            <a:r>
              <a:t>Choice of sensor technology depends on</a:t>
            </a:r>
          </a:p>
          <a:p>
            <a:pPr marL="183794" indent="-183794" defTabSz="612648">
              <a:spcBef>
                <a:spcPts val="400"/>
              </a:spcBef>
              <a:defRPr sz="1742"/>
            </a:pPr>
            <a:r>
              <a:t>network planning must take into account is the required level of agnosticism of smart city networks. </a:t>
            </a:r>
          </a:p>
          <a:p>
            <a:pPr marL="367588" lvl="1" indent="-183794" defTabSz="612648">
              <a:spcBef>
                <a:spcPts val="400"/>
              </a:spcBef>
              <a:defRPr sz="1742"/>
            </a:pPr>
            <a:r>
              <a:t>LoRaWAN is growing as a major protocol for smart city sensors, across multiple verticals </a:t>
            </a:r>
          </a:p>
          <a:p>
            <a:pPr marL="367588" lvl="1" indent="-183794" defTabSz="612648">
              <a:spcBef>
                <a:spcPts val="400"/>
              </a:spcBef>
              <a:defRPr sz="1742"/>
            </a:pPr>
            <a:r>
              <a:t>multiple use cases mean that multiple protocols may be deployed. A heterogeneous array of sensors for different domains and from different technology vendors utilizes different communication protocols to drive certain benefits and features </a:t>
            </a:r>
          </a:p>
          <a:p>
            <a:pPr marL="367588" lvl="1" indent="-183794" defTabSz="612648">
              <a:spcBef>
                <a:spcPts val="400"/>
              </a:spcBef>
              <a:defRPr sz="1742"/>
            </a:pPr>
            <a:r>
              <a:t>All the protocols and systems have to work together and be transported over the same network infrastructure. </a:t>
            </a:r>
          </a:p>
          <a:p>
            <a:pPr marL="183794" indent="-183794" defTabSz="612648">
              <a:spcBef>
                <a:spcPts val="400"/>
              </a:spcBef>
              <a:defRPr sz="1742"/>
            </a:pPr>
            <a:r>
              <a:t>Local analysis and closed-loop decision making has to be done</a:t>
            </a:r>
          </a:p>
          <a:p>
            <a:pPr marL="367588" lvl="1" indent="-183794" defTabSz="612648">
              <a:spcBef>
                <a:spcPts val="400"/>
              </a:spcBef>
              <a:defRPr sz="1742"/>
            </a:pPr>
            <a:r>
              <a:t>computing capacity at end nodes needs to be higher than for typical deployments.</a:t>
            </a:r>
          </a:p>
          <a:p>
            <a:pPr marL="367588" lvl="1" indent="-183794" defTabSz="612648">
              <a:spcBef>
                <a:spcPts val="400"/>
              </a:spcBef>
              <a:defRPr sz="1742"/>
            </a:pPr>
            <a:r>
              <a:t> The size and complexity of the network grows with the size of the smart city deployment, as well as with the number and types of sensors utilized by the city</a:t>
            </a:r>
            <a:r>
              <a:rPr sz="804"/>
              <a:t>.</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mart City IoT Architecture: City Layer"/>
          <p:cNvSpPr txBox="1">
            <a:spLocks noGrp="1"/>
          </p:cNvSpPr>
          <p:nvPr>
            <p:ph type="title"/>
          </p:nvPr>
        </p:nvSpPr>
        <p:spPr>
          <a:prstGeom prst="rect">
            <a:avLst/>
          </a:prstGeom>
        </p:spPr>
        <p:txBody>
          <a:bodyPr/>
          <a:lstStyle/>
          <a:p>
            <a:r>
              <a:t>Smart City IoT Architecture: City Layer</a:t>
            </a:r>
          </a:p>
        </p:txBody>
      </p:sp>
      <p:sp>
        <p:nvSpPr>
          <p:cNvPr id="207" name="The city layer, is above the street layer,…"/>
          <p:cNvSpPr txBox="1">
            <a:spLocks noGrp="1"/>
          </p:cNvSpPr>
          <p:nvPr>
            <p:ph type="body" idx="1"/>
          </p:nvPr>
        </p:nvSpPr>
        <p:spPr>
          <a:prstGeom prst="rect">
            <a:avLst/>
          </a:prstGeom>
        </p:spPr>
        <p:txBody>
          <a:bodyPr/>
          <a:lstStyle/>
          <a:p>
            <a:pPr marL="263347" indent="-263347" defTabSz="877823">
              <a:spcBef>
                <a:spcPts val="500"/>
              </a:spcBef>
              <a:defRPr sz="2496"/>
            </a:pPr>
            <a:r>
              <a:t>The city layer, is above the street layer, </a:t>
            </a:r>
          </a:p>
          <a:p>
            <a:pPr marL="263347" indent="-263347" defTabSz="877823">
              <a:spcBef>
                <a:spcPts val="500"/>
              </a:spcBef>
              <a:defRPr sz="2496"/>
            </a:pPr>
            <a:r>
              <a:t>network routers and switches must be deployed to match the size of city data that needs to be transported. </a:t>
            </a:r>
          </a:p>
          <a:p>
            <a:pPr marL="263347" indent="-263347" defTabSz="877823">
              <a:spcBef>
                <a:spcPts val="500"/>
              </a:spcBef>
              <a:defRPr sz="2496"/>
            </a:pPr>
            <a:r>
              <a:t>This layer aggregates all data collected by sensors and the end-node network into a single transport network.</a:t>
            </a:r>
          </a:p>
          <a:p>
            <a:pPr marL="263347" indent="-263347" defTabSz="877823">
              <a:spcBef>
                <a:spcPts val="500"/>
              </a:spcBef>
              <a:defRPr sz="2496"/>
            </a:pPr>
            <a:r>
              <a:t>The city layer may appear to be a simple transport layer between the edge devices and the data center or the Internet. </a:t>
            </a:r>
          </a:p>
          <a:p>
            <a:pPr marL="263347" indent="-263347" defTabSz="877823">
              <a:spcBef>
                <a:spcPts val="500"/>
              </a:spcBef>
              <a:defRPr sz="2496"/>
            </a:pPr>
            <a:r>
              <a:t>One key consideration of the city layer is that it needs to transport multiple types of protocols, for multiple types of IoT applications.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mart City IoT Architecture: City Layer"/>
          <p:cNvSpPr txBox="1">
            <a:spLocks noGrp="1"/>
          </p:cNvSpPr>
          <p:nvPr>
            <p:ph type="title"/>
          </p:nvPr>
        </p:nvSpPr>
        <p:spPr>
          <a:prstGeom prst="rect">
            <a:avLst/>
          </a:prstGeom>
        </p:spPr>
        <p:txBody>
          <a:bodyPr/>
          <a:lstStyle/>
          <a:p>
            <a:r>
              <a:t>Smart City IoT Architecture: City Layer</a:t>
            </a:r>
          </a:p>
        </p:txBody>
      </p:sp>
      <p:sp>
        <p:nvSpPr>
          <p:cNvPr id="210" name="Ex: Some applications are delay- and jitter-sensitive, and some other applications require a deterministic approach to frame delivery.…"/>
          <p:cNvSpPr txBox="1">
            <a:spLocks noGrp="1"/>
          </p:cNvSpPr>
          <p:nvPr>
            <p:ph type="body" idx="1"/>
          </p:nvPr>
        </p:nvSpPr>
        <p:spPr>
          <a:prstGeom prst="rect">
            <a:avLst/>
          </a:prstGeom>
        </p:spPr>
        <p:txBody>
          <a:bodyPr/>
          <a:lstStyle/>
          <a:p>
            <a:pPr marL="226795" indent="-226795" defTabSz="795527">
              <a:spcBef>
                <a:spcPts val="500"/>
              </a:spcBef>
              <a:buClrTx/>
              <a:buSzPct val="100000"/>
              <a:buChar char="•"/>
              <a:defRPr sz="2262"/>
            </a:pPr>
            <a:r>
              <a:t>Ex: Some applications are delay- and jitter-sensitive, and some other applications require a deterministic approach to frame delivery.</a:t>
            </a:r>
          </a:p>
          <a:p>
            <a:pPr marL="226795" indent="-226795" defTabSz="795527">
              <a:spcBef>
                <a:spcPts val="500"/>
              </a:spcBef>
              <a:buClrTx/>
              <a:buSzPct val="100000"/>
              <a:buChar char="•"/>
              <a:defRPr sz="2262"/>
            </a:pPr>
            <a:r>
              <a:t> A missed packet may generate an alarm or result in an invalid status report. </a:t>
            </a:r>
          </a:p>
          <a:p>
            <a:pPr marL="226795" indent="-226795" defTabSz="795527">
              <a:spcBef>
                <a:spcPts val="500"/>
              </a:spcBef>
              <a:buClrTx/>
              <a:buSzPct val="100000"/>
              <a:buChar char="•"/>
              <a:defRPr sz="2262"/>
            </a:pPr>
            <a:r>
              <a:t>As a result, the city layer must be built around resiliency, to ensure that a packet coming from a sensor or a gateway will always be forwarded successfully to the headend station. </a:t>
            </a:r>
            <a:r>
              <a:rPr>
                <a:solidFill>
                  <a:srgbClr val="0000EE"/>
                </a:solidFill>
              </a:rPr>
              <a:t>Figure 12-3 </a:t>
            </a:r>
            <a:r>
              <a:t>shows a common way of achieving this goal. </a:t>
            </a:r>
            <a:endParaRPr sz="1044"/>
          </a:p>
          <a:p>
            <a:pPr marL="226795" indent="-226795" defTabSz="795527">
              <a:spcBef>
                <a:spcPts val="500"/>
              </a:spcBef>
              <a:buClrTx/>
              <a:buSzPct val="100000"/>
              <a:buChar char="•"/>
              <a:defRPr sz="2262"/>
            </a:pPr>
            <a:endParaRPr sz="1044"/>
          </a:p>
          <a:p>
            <a:pPr marL="226795" indent="-226795" defTabSz="795527">
              <a:spcBef>
                <a:spcPts val="500"/>
              </a:spcBef>
              <a:buClrTx/>
              <a:buSzPct val="100000"/>
              <a:buChar char="•"/>
              <a:defRPr sz="2262"/>
            </a:pPr>
            <a:r>
              <a:t>In this model, at least two paths exist from any aggregation switch to the data center layer. A common protocol used to ensure this resiliency is Resilient Ethernet Protocol (REP).</a:t>
            </a:r>
          </a:p>
        </p:txBody>
      </p:sp>
      <p:sp>
        <p:nvSpPr>
          <p:cNvPr id="211" name="Text"/>
          <p:cNvSpPr txBox="1"/>
          <p:nvPr/>
        </p:nvSpPr>
        <p:spPr>
          <a:xfrm>
            <a:off x="-1701800" y="69850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Title"/>
          <p:cNvSpPr txBox="1">
            <a:spLocks noGrp="1"/>
          </p:cNvSpPr>
          <p:nvPr>
            <p:ph type="title"/>
          </p:nvPr>
        </p:nvSpPr>
        <p:spPr>
          <a:prstGeom prst="rect">
            <a:avLst/>
          </a:prstGeom>
        </p:spPr>
        <p:txBody>
          <a:bodyPr/>
          <a:lstStyle/>
          <a:p>
            <a:endParaRPr/>
          </a:p>
        </p:txBody>
      </p:sp>
      <p:sp>
        <p:nvSpPr>
          <p:cNvPr id="214" name="Body"/>
          <p:cNvSpPr txBox="1">
            <a:spLocks noGrp="1"/>
          </p:cNvSpPr>
          <p:nvPr>
            <p:ph type="body" idx="1"/>
          </p:nvPr>
        </p:nvSpPr>
        <p:spPr>
          <a:prstGeom prst="rect">
            <a:avLst/>
          </a:prstGeom>
        </p:spPr>
        <p:txBody>
          <a:bodyPr/>
          <a:lstStyle/>
          <a:p>
            <a:endParaRPr/>
          </a:p>
        </p:txBody>
      </p:sp>
      <p:pic>
        <p:nvPicPr>
          <p:cNvPr id="215" name="page502image392.jpg" descr="page502image392.jpg"/>
          <p:cNvPicPr>
            <a:picLocks noChangeAspect="1"/>
          </p:cNvPicPr>
          <p:nvPr/>
        </p:nvPicPr>
        <p:blipFill>
          <a:blip r:embed="rId2">
            <a:extLst/>
          </a:blip>
          <a:stretch>
            <a:fillRect/>
          </a:stretch>
        </p:blipFill>
        <p:spPr>
          <a:xfrm>
            <a:off x="403485" y="84309"/>
            <a:ext cx="8628332" cy="6689382"/>
          </a:xfrm>
          <a:prstGeom prst="rect">
            <a:avLst/>
          </a:prstGeom>
          <a:ln w="12700">
            <a:miter lim="400000"/>
          </a:ln>
        </p:spPr>
      </p:pic>
      <p:sp>
        <p:nvSpPr>
          <p:cNvPr id="216" name="Text"/>
          <p:cNvSpPr txBox="1"/>
          <p:nvPr/>
        </p:nvSpPr>
        <p:spPr>
          <a:xfrm>
            <a:off x="0" y="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ontents"/>
          <p:cNvSpPr txBox="1">
            <a:spLocks noGrp="1"/>
          </p:cNvSpPr>
          <p:nvPr>
            <p:ph type="title"/>
          </p:nvPr>
        </p:nvSpPr>
        <p:spPr>
          <a:prstGeom prst="rect">
            <a:avLst/>
          </a:prstGeom>
        </p:spPr>
        <p:txBody>
          <a:bodyPr/>
          <a:lstStyle/>
          <a:p>
            <a:r>
              <a:t>Contents</a:t>
            </a:r>
          </a:p>
        </p:txBody>
      </p:sp>
      <p:sp>
        <p:nvSpPr>
          <p:cNvPr id="139" name="Motivation…"/>
          <p:cNvSpPr txBox="1">
            <a:spLocks noGrp="1"/>
          </p:cNvSpPr>
          <p:nvPr>
            <p:ph type="body" idx="1"/>
          </p:nvPr>
        </p:nvSpPr>
        <p:spPr>
          <a:prstGeom prst="rect">
            <a:avLst/>
          </a:prstGeom>
        </p:spPr>
        <p:txBody>
          <a:bodyPr/>
          <a:lstStyle/>
          <a:p>
            <a:r>
              <a:t>Motivation</a:t>
            </a:r>
          </a:p>
          <a:p>
            <a:r>
              <a:t>An IoT Strategy for Smarter Cities </a:t>
            </a:r>
          </a:p>
          <a:p>
            <a:r>
              <a:t>Smart City IoT Architecture </a:t>
            </a:r>
          </a:p>
          <a:p>
            <a:r>
              <a:t>Smart City Security Architecture </a:t>
            </a:r>
            <a:endParaRPr sz="1200"/>
          </a:p>
          <a:p>
            <a:r>
              <a:t>Smart City Use-Case Examples </a:t>
            </a:r>
            <a:endParaRPr sz="120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mart City IoT Architecture: Data Center Layer"/>
          <p:cNvSpPr txBox="1">
            <a:spLocks noGrp="1"/>
          </p:cNvSpPr>
          <p:nvPr>
            <p:ph type="title"/>
          </p:nvPr>
        </p:nvSpPr>
        <p:spPr>
          <a:prstGeom prst="rect">
            <a:avLst/>
          </a:prstGeom>
        </p:spPr>
        <p:txBody>
          <a:bodyPr>
            <a:normAutofit fontScale="90000"/>
          </a:bodyPr>
          <a:lstStyle>
            <a:lvl1pPr defTabSz="859536">
              <a:defRPr sz="3008"/>
            </a:lvl1pPr>
          </a:lstStyle>
          <a:p>
            <a:r>
              <a:t>Smart City IoT Architecture: Data Center Layer</a:t>
            </a:r>
          </a:p>
        </p:txBody>
      </p:sp>
      <p:sp>
        <p:nvSpPr>
          <p:cNvPr id="219" name="Data Center Layer…"/>
          <p:cNvSpPr txBox="1">
            <a:spLocks noGrp="1"/>
          </p:cNvSpPr>
          <p:nvPr>
            <p:ph type="body" idx="1"/>
          </p:nvPr>
        </p:nvSpPr>
        <p:spPr>
          <a:prstGeom prst="rect">
            <a:avLst/>
          </a:prstGeom>
        </p:spPr>
        <p:txBody>
          <a:bodyPr/>
          <a:lstStyle/>
          <a:p>
            <a:pPr marL="241401" indent="-241401" defTabSz="804672">
              <a:spcBef>
                <a:spcPts val="500"/>
              </a:spcBef>
              <a:defRPr sz="2288"/>
            </a:pPr>
            <a:r>
              <a:t>Data Center Layer</a:t>
            </a:r>
          </a:p>
          <a:p>
            <a:pPr marL="241401" indent="-241401" defTabSz="804672">
              <a:spcBef>
                <a:spcPts val="500"/>
              </a:spcBef>
              <a:defRPr sz="2288"/>
            </a:pPr>
            <a:r>
              <a:t>Ultimately, data collected from the sensors is sent to a data center, where it can be processed and correlated. </a:t>
            </a:r>
          </a:p>
          <a:p>
            <a:pPr marL="241401" indent="-241401" defTabSz="804672">
              <a:spcBef>
                <a:spcPts val="500"/>
              </a:spcBef>
              <a:defRPr sz="2288"/>
            </a:pPr>
            <a:r>
              <a:t>Based on this processing of data, meaningful information and trends can be derived, and information can be provided back. </a:t>
            </a:r>
          </a:p>
          <a:p>
            <a:pPr marL="241401" indent="-241401" defTabSz="804672">
              <a:spcBef>
                <a:spcPts val="500"/>
              </a:spcBef>
              <a:defRPr sz="2288"/>
            </a:pPr>
            <a:r>
              <a:t>Example, an application in a data center can provide a global view of the city traffic and help authorities decide on the need for more or less common transport vehicles. At the same time, an automated response can be generated. For example, the same traffic information can be processed to automatically regulate and coordinate the street light durations at the scale of the entire city to limit traffic congestion.</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mart City IoT Architecture: Data Center Layer"/>
          <p:cNvSpPr txBox="1">
            <a:spLocks noGrp="1"/>
          </p:cNvSpPr>
          <p:nvPr>
            <p:ph type="title"/>
          </p:nvPr>
        </p:nvSpPr>
        <p:spPr>
          <a:prstGeom prst="rect">
            <a:avLst/>
          </a:prstGeom>
        </p:spPr>
        <p:txBody>
          <a:bodyPr>
            <a:normAutofit fontScale="90000"/>
          </a:bodyPr>
          <a:lstStyle>
            <a:lvl1pPr defTabSz="859536">
              <a:defRPr sz="3008"/>
            </a:lvl1pPr>
          </a:lstStyle>
          <a:p>
            <a:r>
              <a:t>Smart City IoT Architecture: Data Center Layer</a:t>
            </a:r>
          </a:p>
        </p:txBody>
      </p:sp>
      <p:sp>
        <p:nvSpPr>
          <p:cNvPr id="222" name="The key technology in creating any comprehensive smart solution with services is the cloud.…"/>
          <p:cNvSpPr txBox="1">
            <a:spLocks noGrp="1"/>
          </p:cNvSpPr>
          <p:nvPr>
            <p:ph type="body" idx="1"/>
          </p:nvPr>
        </p:nvSpPr>
        <p:spPr>
          <a:prstGeom prst="rect">
            <a:avLst/>
          </a:prstGeom>
        </p:spPr>
        <p:txBody>
          <a:bodyPr/>
          <a:lstStyle/>
          <a:p>
            <a:pPr marL="252374" indent="-252374" defTabSz="841247">
              <a:spcBef>
                <a:spcPts val="500"/>
              </a:spcBef>
              <a:defRPr sz="2392"/>
            </a:pPr>
            <a:r>
              <a:t>The key technology in creating any comprehensive smart solution with services is the cloud. </a:t>
            </a:r>
          </a:p>
          <a:p>
            <a:pPr marL="252374" indent="-252374" defTabSz="841247">
              <a:spcBef>
                <a:spcPts val="500"/>
              </a:spcBef>
              <a:defRPr sz="2392"/>
            </a:pPr>
            <a:r>
              <a:t>Data is usually stored in rented logical containers accessed through the Internet.</a:t>
            </a:r>
          </a:p>
          <a:p>
            <a:pPr marL="252374" indent="-252374" defTabSz="841247">
              <a:spcBef>
                <a:spcPts val="500"/>
              </a:spcBef>
              <a:defRPr sz="2392"/>
            </a:pPr>
            <a:r>
              <a:t>Because the containers can be extended or reduced based on needs, the storage size and computing power are flexible and can adapt to changing requirements or budget conditions. </a:t>
            </a:r>
          </a:p>
          <a:p>
            <a:pPr marL="252374" indent="-252374" defTabSz="841247">
              <a:spcBef>
                <a:spcPts val="500"/>
              </a:spcBef>
              <a:defRPr sz="2392"/>
            </a:pPr>
            <a:r>
              <a:t>The cloud model is the chief means of delivering storage, virtualization, adaptability, and the analytics know-how that city governments require for the technological mashup and synergy of information embodied in a smart city. </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Title"/>
          <p:cNvSpPr txBox="1">
            <a:spLocks noGrp="1"/>
          </p:cNvSpPr>
          <p:nvPr>
            <p:ph type="title"/>
          </p:nvPr>
        </p:nvSpPr>
        <p:spPr>
          <a:prstGeom prst="rect">
            <a:avLst/>
          </a:prstGeom>
        </p:spPr>
        <p:txBody>
          <a:bodyPr/>
          <a:lstStyle/>
          <a:p>
            <a:endParaRPr/>
          </a:p>
        </p:txBody>
      </p:sp>
      <p:pic>
        <p:nvPicPr>
          <p:cNvPr id="225" name="page503image13736.jpg" descr="page503image13736.jpg"/>
          <p:cNvPicPr>
            <a:picLocks noChangeAspect="1"/>
          </p:cNvPicPr>
          <p:nvPr/>
        </p:nvPicPr>
        <p:blipFill>
          <a:blip r:embed="rId2">
            <a:extLst/>
          </a:blip>
          <a:stretch>
            <a:fillRect/>
          </a:stretch>
        </p:blipFill>
        <p:spPr>
          <a:xfrm>
            <a:off x="1071165" y="108769"/>
            <a:ext cx="7190185" cy="3643262"/>
          </a:xfrm>
          <a:prstGeom prst="rect">
            <a:avLst/>
          </a:prstGeom>
          <a:ln w="12700">
            <a:miter lim="400000"/>
          </a:ln>
        </p:spPr>
      </p:pic>
      <p:sp>
        <p:nvSpPr>
          <p:cNvPr id="226" name="Text"/>
          <p:cNvSpPr txBox="1"/>
          <p:nvPr/>
        </p:nvSpPr>
        <p:spPr>
          <a:xfrm>
            <a:off x="-2165350" y="-71120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
        <p:nvSpPr>
          <p:cNvPr id="227" name="Figure 12-4 shows the vision of utilizing the cloud in smart solutions for cities. The cloud provides a scalable, secure, and reliable data processing engine that can handle the immense amount of data passing through it."/>
          <p:cNvSpPr txBox="1"/>
          <p:nvPr/>
        </p:nvSpPr>
        <p:spPr>
          <a:xfrm>
            <a:off x="457200" y="4401251"/>
            <a:ext cx="8229600" cy="1297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400"/>
              </a:lnSpc>
              <a:spcBef>
                <a:spcPts val="1200"/>
              </a:spcBef>
              <a:defRPr sz="1866">
                <a:latin typeface="Times"/>
                <a:ea typeface="Times"/>
                <a:cs typeface="Times"/>
                <a:sym typeface="Times"/>
              </a:defRPr>
            </a:pPr>
            <a:r>
              <a:rPr>
                <a:solidFill>
                  <a:srgbClr val="0000EE"/>
                </a:solidFill>
              </a:rPr>
              <a:t>Figure 12-4 </a:t>
            </a:r>
            <a:r>
              <a:t>shows the vision of utilizing the cloud in smart solutions for cities. The cloud provides a scalable, secure, and reliable data processing engine that can handle the immense amount of data passing through it. </a:t>
            </a:r>
            <a:endParaRPr sz="1200"/>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mart City IoT Architecture: Data Center Layer"/>
          <p:cNvSpPr txBox="1">
            <a:spLocks noGrp="1"/>
          </p:cNvSpPr>
          <p:nvPr>
            <p:ph type="title"/>
          </p:nvPr>
        </p:nvSpPr>
        <p:spPr>
          <a:prstGeom prst="rect">
            <a:avLst/>
          </a:prstGeom>
        </p:spPr>
        <p:txBody>
          <a:bodyPr>
            <a:normAutofit fontScale="90000"/>
          </a:bodyPr>
          <a:lstStyle>
            <a:lvl1pPr defTabSz="859536">
              <a:defRPr sz="3008"/>
            </a:lvl1pPr>
          </a:lstStyle>
          <a:p>
            <a:r>
              <a:t>Smart City IoT Architecture: Data Center Layer</a:t>
            </a:r>
          </a:p>
        </p:txBody>
      </p:sp>
      <p:sp>
        <p:nvSpPr>
          <p:cNvPr id="230" name="Not all data is processed in the central cloud-based data center.…"/>
          <p:cNvSpPr txBox="1">
            <a:spLocks noGrp="1"/>
          </p:cNvSpPr>
          <p:nvPr>
            <p:ph type="body" idx="1"/>
          </p:nvPr>
        </p:nvSpPr>
        <p:spPr>
          <a:prstGeom prst="rect">
            <a:avLst/>
          </a:prstGeom>
        </p:spPr>
        <p:txBody>
          <a:bodyPr/>
          <a:lstStyle/>
          <a:p>
            <a:pPr marL="221581" indent="-221581" defTabSz="777240">
              <a:spcBef>
                <a:spcPts val="500"/>
              </a:spcBef>
              <a:buClrTx/>
              <a:buSzPct val="100000"/>
              <a:buChar char="•"/>
              <a:defRPr sz="2210"/>
            </a:pPr>
            <a:r>
              <a:t>Not all data is processed in the central cloud-based data center. </a:t>
            </a:r>
          </a:p>
          <a:p>
            <a:pPr marL="221581" indent="-221581" defTabSz="777240">
              <a:spcBef>
                <a:spcPts val="500"/>
              </a:spcBef>
              <a:buClrTx/>
              <a:buSzPct val="100000"/>
              <a:buChar char="•"/>
              <a:defRPr sz="2210"/>
            </a:pPr>
            <a:r>
              <a:t>Most of the real-time and locally significant data can be directly processed at the edge of the network, leveraging a fog architecture. </a:t>
            </a:r>
          </a:p>
          <a:p>
            <a:pPr marL="221581" indent="-221581" defTabSz="777240">
              <a:spcBef>
                <a:spcPts val="500"/>
              </a:spcBef>
              <a:buClrTx/>
              <a:buSzPct val="100000"/>
              <a:buChar char="•"/>
              <a:defRPr sz="2210"/>
            </a:pPr>
            <a:r>
              <a:t>In this model, processing and analytics capabilities are made available at the top of the street layer, where gateways operate. </a:t>
            </a:r>
          </a:p>
          <a:p>
            <a:pPr marL="221581" indent="-221581" defTabSz="777240">
              <a:spcBef>
                <a:spcPts val="500"/>
              </a:spcBef>
              <a:buClrTx/>
              <a:buSzPct val="100000"/>
              <a:buChar char="•"/>
              <a:defRPr sz="2210"/>
            </a:pPr>
            <a:r>
              <a:t>In this way, data coming from multiple sensors (of the same type or of multiple different types) can be processed locally at the edge. </a:t>
            </a:r>
          </a:p>
          <a:p>
            <a:pPr marL="221581" indent="-221581" defTabSz="777240">
              <a:spcBef>
                <a:spcPts val="500"/>
              </a:spcBef>
              <a:buClrTx/>
              <a:buSzPct val="100000"/>
              <a:buChar char="•"/>
              <a:defRPr sz="2210"/>
            </a:pPr>
            <a:r>
              <a:t>Decisions are locally significant and can be made without unnecessary interactions with the cloud. </a:t>
            </a:r>
          </a:p>
          <a:p>
            <a:pPr marL="221581" indent="-221581" defTabSz="777240">
              <a:spcBef>
                <a:spcPts val="500"/>
              </a:spcBef>
              <a:buClrTx/>
              <a:buSzPct val="100000"/>
              <a:buChar char="•"/>
              <a:defRPr sz="2210"/>
            </a:pPr>
            <a:r>
              <a:t>The results from the locally processed data are then sent to the cloud to provide a more global perspective. </a:t>
            </a:r>
            <a:endParaRPr sz="1020"/>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mart City IoT Architecture: Services Layer"/>
          <p:cNvSpPr txBox="1">
            <a:spLocks noGrp="1"/>
          </p:cNvSpPr>
          <p:nvPr>
            <p:ph type="title"/>
          </p:nvPr>
        </p:nvSpPr>
        <p:spPr>
          <a:prstGeom prst="rect">
            <a:avLst/>
          </a:prstGeom>
        </p:spPr>
        <p:txBody>
          <a:bodyPr/>
          <a:lstStyle>
            <a:lvl1pPr defTabSz="859536">
              <a:defRPr sz="3008"/>
            </a:lvl1pPr>
          </a:lstStyle>
          <a:p>
            <a:r>
              <a:t>Smart City IoT Architecture: Services Layer</a:t>
            </a:r>
          </a:p>
        </p:txBody>
      </p:sp>
      <p:sp>
        <p:nvSpPr>
          <p:cNvPr id="233" name="“Services Layer…"/>
          <p:cNvSpPr txBox="1">
            <a:spLocks noGrp="1"/>
          </p:cNvSpPr>
          <p:nvPr>
            <p:ph type="body" idx="1"/>
          </p:nvPr>
        </p:nvSpPr>
        <p:spPr>
          <a:prstGeom prst="rect">
            <a:avLst/>
          </a:prstGeom>
        </p:spPr>
        <p:txBody>
          <a:bodyPr/>
          <a:lstStyle/>
          <a:p>
            <a:pPr marL="238658" indent="-238658" defTabSz="795527">
              <a:spcBef>
                <a:spcPts val="500"/>
              </a:spcBef>
              <a:defRPr sz="2262" b="1"/>
            </a:pPr>
            <a:r>
              <a:t>“Services Layer</a:t>
            </a:r>
          </a:p>
          <a:p>
            <a:pPr marL="238658" indent="-238658" defTabSz="795527">
              <a:spcBef>
                <a:spcPts val="500"/>
              </a:spcBef>
              <a:defRPr sz="2262"/>
            </a:pPr>
            <a:r>
              <a:t>services use the measured data can provide to different users operating within a city. </a:t>
            </a:r>
          </a:p>
          <a:p>
            <a:pPr marL="238658" indent="-238658" defTabSz="795527">
              <a:spcBef>
                <a:spcPts val="500"/>
              </a:spcBef>
              <a:defRPr sz="2262"/>
            </a:pPr>
            <a:r>
              <a:t>Smart city applications can provide value to and visibility for a variety of user types, including city operators, citizens, and law enforcement. </a:t>
            </a:r>
          </a:p>
          <a:p>
            <a:pPr marL="238658" indent="-238658" defTabSz="795527">
              <a:spcBef>
                <a:spcPts val="500"/>
              </a:spcBef>
              <a:defRPr sz="2262"/>
            </a:pPr>
            <a:r>
              <a:t>The collected data should be visualized according to the specific needs of each consumer of that data and the particular user experience requirements and individual use cases.</a:t>
            </a:r>
          </a:p>
          <a:p>
            <a:pPr marL="238658" indent="-238658" defTabSz="795527">
              <a:spcBef>
                <a:spcPts val="500"/>
              </a:spcBef>
              <a:defRPr sz="2262"/>
            </a:pPr>
            <a:r>
              <a:t> For example, parking data indicating which spots are and aren’t currently occupied can drive a citizen parking app with a map of available spots, </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mart City IoT Architecture: Services Layer"/>
          <p:cNvSpPr txBox="1">
            <a:spLocks noGrp="1"/>
          </p:cNvSpPr>
          <p:nvPr>
            <p:ph type="title"/>
          </p:nvPr>
        </p:nvSpPr>
        <p:spPr>
          <a:prstGeom prst="rect">
            <a:avLst/>
          </a:prstGeom>
        </p:spPr>
        <p:txBody>
          <a:bodyPr/>
          <a:lstStyle>
            <a:lvl1pPr defTabSz="859536">
              <a:defRPr sz="3008"/>
            </a:lvl1pPr>
          </a:lstStyle>
          <a:p>
            <a:r>
              <a:t>Smart City IoT Architecture: Services Layer</a:t>
            </a:r>
          </a:p>
        </p:txBody>
      </p:sp>
      <p:sp>
        <p:nvSpPr>
          <p:cNvPr id="236" name="With the architecture described in this section, a smart city can incorporate any number of applications that can consume normalized data from a cloud-hosted platform or from fog applications.…"/>
          <p:cNvSpPr txBox="1">
            <a:spLocks noGrp="1"/>
          </p:cNvSpPr>
          <p:nvPr>
            <p:ph type="body" idx="1"/>
          </p:nvPr>
        </p:nvSpPr>
        <p:spPr>
          <a:prstGeom prst="rect">
            <a:avLst/>
          </a:prstGeom>
        </p:spPr>
        <p:txBody>
          <a:bodyPr>
            <a:normAutofit fontScale="92500" lnSpcReduction="10000"/>
          </a:bodyPr>
          <a:lstStyle/>
          <a:p>
            <a:pPr marL="235915" indent="-235915" algn="just" defTabSz="786384">
              <a:spcBef>
                <a:spcPts val="500"/>
              </a:spcBef>
              <a:defRPr sz="2236"/>
            </a:pPr>
            <a:endParaRPr dirty="0"/>
          </a:p>
          <a:p>
            <a:pPr marL="235915" indent="-235915" algn="just" defTabSz="786384">
              <a:spcBef>
                <a:spcPts val="500"/>
              </a:spcBef>
              <a:defRPr sz="2236"/>
            </a:pPr>
            <a:r>
              <a:rPr dirty="0"/>
              <a:t>With the architecture described in this section, a smart city can incorporate any number of applications that can consume normalized data from a cloud-hosted platform or from fog applications. </a:t>
            </a:r>
            <a:endParaRPr lang="en-IN" dirty="0"/>
          </a:p>
          <a:p>
            <a:pPr marL="235915" indent="-235915" algn="just" defTabSz="786384">
              <a:spcBef>
                <a:spcPts val="500"/>
              </a:spcBef>
              <a:defRPr sz="2236"/>
            </a:pPr>
            <a:endParaRPr dirty="0"/>
          </a:p>
          <a:p>
            <a:pPr marL="235915" indent="-235915" algn="just" defTabSz="786384">
              <a:spcBef>
                <a:spcPts val="500"/>
              </a:spcBef>
              <a:defRPr sz="2236"/>
            </a:pPr>
            <a:r>
              <a:rPr dirty="0"/>
              <a:t>Because the entire architecture operates with compatible APIs, these applications can even enable cross-domain benefits. </a:t>
            </a:r>
            <a:endParaRPr lang="en-IN" dirty="0"/>
          </a:p>
          <a:p>
            <a:pPr marL="235915" indent="-235915" algn="just" defTabSz="786384">
              <a:spcBef>
                <a:spcPts val="500"/>
              </a:spcBef>
              <a:defRPr sz="2236"/>
            </a:pPr>
            <a:endParaRPr dirty="0"/>
          </a:p>
          <a:p>
            <a:pPr marL="235915" indent="-235915" algn="just" defTabSz="786384">
              <a:spcBef>
                <a:spcPts val="500"/>
              </a:spcBef>
              <a:defRPr sz="2236"/>
            </a:pPr>
            <a:r>
              <a:rPr dirty="0"/>
              <a:t>Example of such cross-domain benefits, at known traffic congestion points, parking spots could be removed from availability maps, waste management routes could be properly rerouted, and street lighting could be increased. These types of cross-domain data correlations can be developed and improved by the system, inside the layered architecture, since there is a horizontal level of aggregation and normalization.</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mart City IoT Architecture: On-Premises vs. Cloud"/>
          <p:cNvSpPr txBox="1">
            <a:spLocks noGrp="1"/>
          </p:cNvSpPr>
          <p:nvPr>
            <p:ph type="title"/>
          </p:nvPr>
        </p:nvSpPr>
        <p:spPr>
          <a:prstGeom prst="rect">
            <a:avLst/>
          </a:prstGeom>
        </p:spPr>
        <p:txBody>
          <a:bodyPr/>
          <a:lstStyle>
            <a:lvl1pPr defTabSz="740663">
              <a:defRPr sz="2592"/>
            </a:lvl1pPr>
          </a:lstStyle>
          <a:p>
            <a:r>
              <a:t>Smart City IoT Architecture: On-Premises vs. Cloud </a:t>
            </a:r>
            <a:endParaRPr sz="972"/>
          </a:p>
        </p:txBody>
      </p:sp>
      <p:sp>
        <p:nvSpPr>
          <p:cNvPr id="239" name="A key consideration in developing ICT connectivity solutions is whether a city has requirements about where data should be hosted.…"/>
          <p:cNvSpPr txBox="1">
            <a:spLocks noGrp="1"/>
          </p:cNvSpPr>
          <p:nvPr>
            <p:ph type="body" idx="1"/>
          </p:nvPr>
        </p:nvSpPr>
        <p:spPr>
          <a:prstGeom prst="rect">
            <a:avLst/>
          </a:prstGeom>
        </p:spPr>
        <p:txBody>
          <a:bodyPr/>
          <a:lstStyle/>
          <a:p>
            <a:pPr marL="255117" indent="-255117" defTabSz="850391">
              <a:spcBef>
                <a:spcPts val="500"/>
              </a:spcBef>
              <a:defRPr sz="2418"/>
            </a:pPr>
            <a:r>
              <a:t>A key consideration in developing ICT connectivity solutions is whether a city has requirements about where data should be hosted. </a:t>
            </a:r>
          </a:p>
          <a:p>
            <a:pPr marL="255117" indent="-255117" defTabSz="850391">
              <a:spcBef>
                <a:spcPts val="500"/>
              </a:spcBef>
              <a:defRPr sz="2418"/>
            </a:pPr>
            <a:r>
              <a:t>Data can be hosted on-premises or in the cloud.</a:t>
            </a:r>
          </a:p>
          <a:p>
            <a:pPr marL="255117" indent="-255117" defTabSz="850391">
              <a:spcBef>
                <a:spcPts val="500"/>
              </a:spcBef>
              <a:defRPr sz="2418"/>
            </a:pPr>
            <a:r>
              <a:t>Fog architectures provide an intermediate layer. The data resulting from fog processing can be sent to the cloud or to a data center operated locally (on-premises). </a:t>
            </a:r>
          </a:p>
          <a:p>
            <a:pPr marL="255117" indent="-255117" defTabSz="850391">
              <a:spcBef>
                <a:spcPts val="500"/>
              </a:spcBef>
              <a:defRPr sz="2418"/>
            </a:pPr>
            <a:r>
              <a:t>On-premises encompasses traditional networks, and all their limitations, whereas cloud hosting encompasses a whole host of security risks if the proper measures are not taken to secure citizen data.</a:t>
            </a:r>
          </a:p>
          <a:p>
            <a:pPr marL="255117" indent="-255117" defTabSz="850391">
              <a:spcBef>
                <a:spcPts val="500"/>
              </a:spcBef>
              <a:defRPr sz="2418"/>
            </a:pPr>
            <a:r>
              <a:t>cntd..</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mart City IoT Architecture: On-Premises vs. Cloud"/>
          <p:cNvSpPr txBox="1">
            <a:spLocks noGrp="1"/>
          </p:cNvSpPr>
          <p:nvPr>
            <p:ph type="title"/>
          </p:nvPr>
        </p:nvSpPr>
        <p:spPr>
          <a:prstGeom prst="rect">
            <a:avLst/>
          </a:prstGeom>
        </p:spPr>
        <p:txBody>
          <a:bodyPr/>
          <a:lstStyle>
            <a:lvl1pPr defTabSz="740663">
              <a:defRPr sz="2592"/>
            </a:lvl1pPr>
          </a:lstStyle>
          <a:p>
            <a:r>
              <a:t>Smart City IoT Architecture: On-Premises vs. Cloud </a:t>
            </a:r>
            <a:endParaRPr sz="972"/>
          </a:p>
        </p:txBody>
      </p:sp>
      <p:sp>
        <p:nvSpPr>
          <p:cNvPr id="242" name="When data is sent to the cloud, data sovereignty laws may restrict the physical location where this data is actually stored.…"/>
          <p:cNvSpPr txBox="1">
            <a:spLocks noGrp="1"/>
          </p:cNvSpPr>
          <p:nvPr>
            <p:ph type="body" idx="1"/>
          </p:nvPr>
        </p:nvSpPr>
        <p:spPr>
          <a:prstGeom prst="rect">
            <a:avLst/>
          </a:prstGeom>
        </p:spPr>
        <p:txBody>
          <a:bodyPr/>
          <a:lstStyle/>
          <a:p>
            <a:pPr marL="219456" indent="-219456" defTabSz="731520">
              <a:spcBef>
                <a:spcPts val="400"/>
              </a:spcBef>
              <a:defRPr sz="2080"/>
            </a:pPr>
            <a:endParaRPr/>
          </a:p>
          <a:p>
            <a:pPr marL="219456" indent="-219456" defTabSz="731520">
              <a:spcBef>
                <a:spcPts val="400"/>
              </a:spcBef>
              <a:defRPr sz="2080"/>
            </a:pPr>
            <a:r>
              <a:t>When data is sent to the cloud, data sovereignty laws may restrict the physical location where this data is actually stored.</a:t>
            </a:r>
          </a:p>
          <a:p>
            <a:pPr marL="219456" indent="-219456" defTabSz="731520">
              <a:spcBef>
                <a:spcPts val="400"/>
              </a:spcBef>
              <a:defRPr sz="2080"/>
            </a:pPr>
            <a:r>
              <a:t>Ideally, a smart city utilizing ICT connectivity would use the cloud in its architecture, but if this is impossible, the city would need to invest far more in the city layer’s networking components (for example, switches, routers) and still may not be able to drive the same cross-domain value propositions and scalability in its design.”</a:t>
            </a:r>
          </a:p>
          <a:p>
            <a:pPr marL="219456" indent="-219456" defTabSz="731520">
              <a:spcBef>
                <a:spcPts val="400"/>
              </a:spcBef>
              <a:defRPr sz="2080"/>
            </a:pPr>
            <a:r>
              <a:t>a hybrid hosting approach could be implemented, whereby some data may be migrated to the cloud while other data stays on-premises. </a:t>
            </a:r>
          </a:p>
          <a:p>
            <a:pPr marL="219456" indent="-219456" defTabSz="731520">
              <a:spcBef>
                <a:spcPts val="400"/>
              </a:spcBef>
              <a:defRPr sz="2080"/>
            </a:pPr>
            <a:r>
              <a:t>For example, images from individual street cameras may be stored locally, while the analytics about pedestrian or car flows and the associated metadata may be hosted in the cloud.</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mart City IoT Architecture: Smart City Security Architecture"/>
          <p:cNvSpPr txBox="1">
            <a:spLocks noGrp="1"/>
          </p:cNvSpPr>
          <p:nvPr>
            <p:ph type="title"/>
          </p:nvPr>
        </p:nvSpPr>
        <p:spPr>
          <a:prstGeom prst="rect">
            <a:avLst/>
          </a:prstGeom>
        </p:spPr>
        <p:txBody>
          <a:bodyPr/>
          <a:lstStyle>
            <a:lvl1pPr defTabSz="457200">
              <a:lnSpc>
                <a:spcPts val="5300"/>
              </a:lnSpc>
              <a:spcBef>
                <a:spcPts val="1200"/>
              </a:spcBef>
              <a:defRPr sz="2266">
                <a:solidFill>
                  <a:srgbClr val="000000"/>
                </a:solidFill>
                <a:latin typeface="Times"/>
                <a:ea typeface="Times"/>
                <a:cs typeface="Times"/>
                <a:sym typeface="Times"/>
              </a:defRPr>
            </a:lvl1pPr>
          </a:lstStyle>
          <a:p>
            <a:r>
              <a:t>Smart City IoT Architecture: Smart City Security Architecture </a:t>
            </a:r>
          </a:p>
        </p:txBody>
      </p:sp>
      <p:sp>
        <p:nvSpPr>
          <p:cNvPr id="245" name="A security architecture for smart cities must utilize security protocols to fortify each layer of the architecture and protect city data…"/>
          <p:cNvSpPr txBox="1">
            <a:spLocks noGrp="1"/>
          </p:cNvSpPr>
          <p:nvPr>
            <p:ph type="body" idx="1"/>
          </p:nvPr>
        </p:nvSpPr>
        <p:spPr>
          <a:prstGeom prst="rect">
            <a:avLst/>
          </a:prstGeom>
        </p:spPr>
        <p:txBody>
          <a:bodyPr/>
          <a:lstStyle/>
          <a:p>
            <a:pPr marL="208547" indent="-208547" algn="just" defTabSz="731520">
              <a:spcBef>
                <a:spcPts val="400"/>
              </a:spcBef>
              <a:buClrTx/>
              <a:buSzPct val="100000"/>
              <a:buChar char="•"/>
              <a:defRPr sz="2080"/>
            </a:pPr>
            <a:r>
              <a:rPr dirty="0"/>
              <a:t>A security architecture for smart cities must utilize security protocols to fortify each layer of the architecture and protect city data </a:t>
            </a:r>
            <a:endParaRPr sz="960" dirty="0"/>
          </a:p>
          <a:p>
            <a:pPr marL="208547" indent="-208547" algn="just" defTabSz="731520">
              <a:spcBef>
                <a:spcPts val="400"/>
              </a:spcBef>
              <a:buClrTx/>
              <a:buSzPct val="100000"/>
              <a:buChar char="•"/>
              <a:defRPr sz="2080"/>
            </a:pPr>
            <a:r>
              <a:rPr dirty="0"/>
              <a:t>Security protocols should authenticate the various components and protect data transport throughout. </a:t>
            </a:r>
          </a:p>
          <a:p>
            <a:pPr marL="513347" lvl="1" indent="-208547" algn="just" defTabSz="731520">
              <a:spcBef>
                <a:spcPts val="400"/>
              </a:spcBef>
              <a:buClrTx/>
              <a:buSzPct val="100000"/>
              <a:buChar char="•"/>
              <a:defRPr sz="2080"/>
            </a:pPr>
            <a:r>
              <a:rPr dirty="0"/>
              <a:t>Ex, hijacking traffic sensors to send false traffic data to the system regulating the street lights may result in dramatic congestion issues. </a:t>
            </a:r>
          </a:p>
          <a:p>
            <a:pPr marL="208547" indent="-208547" algn="just" defTabSz="731520">
              <a:spcBef>
                <a:spcPts val="400"/>
              </a:spcBef>
              <a:buClrTx/>
              <a:buSzPct val="100000"/>
              <a:buChar char="•"/>
              <a:defRPr sz="2080"/>
            </a:pPr>
            <a:r>
              <a:rPr dirty="0"/>
              <a:t>The security architecture should be able to evolve with the latest technology and incorporate regional guidelines (for example, city by-laws, county or regional security regulations). </a:t>
            </a:r>
          </a:p>
          <a:p>
            <a:pPr marL="208547" indent="-208547" algn="just" defTabSz="731520">
              <a:spcBef>
                <a:spcPts val="400"/>
              </a:spcBef>
              <a:buClrTx/>
              <a:buSzPct val="100000"/>
              <a:buChar char="•"/>
              <a:defRPr sz="2080"/>
            </a:pPr>
            <a:r>
              <a:rPr dirty="0"/>
              <a:t>Network partners may also have their own compliance standards, security policies, and governance requirements that need to be added to the local city requirements. </a:t>
            </a:r>
            <a:endParaRPr sz="960" dirty="0"/>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Body"/>
          <p:cNvSpPr txBox="1">
            <a:spLocks noGrp="1"/>
          </p:cNvSpPr>
          <p:nvPr>
            <p:ph type="body" idx="1"/>
          </p:nvPr>
        </p:nvSpPr>
        <p:spPr>
          <a:prstGeom prst="rect">
            <a:avLst/>
          </a:prstGeom>
        </p:spPr>
        <p:txBody>
          <a:bodyPr/>
          <a:lstStyle/>
          <a:p>
            <a:endParaRPr/>
          </a:p>
        </p:txBody>
      </p:sp>
      <p:pic>
        <p:nvPicPr>
          <p:cNvPr id="249" name="page507image11184.jpg" descr="page507image11184.jpg"/>
          <p:cNvPicPr>
            <a:picLocks noChangeAspect="1"/>
          </p:cNvPicPr>
          <p:nvPr/>
        </p:nvPicPr>
        <p:blipFill>
          <a:blip r:embed="rId2">
            <a:extLst/>
          </a:blip>
          <a:stretch>
            <a:fillRect/>
          </a:stretch>
        </p:blipFill>
        <p:spPr>
          <a:xfrm>
            <a:off x="304800" y="0"/>
            <a:ext cx="8534400" cy="5848350"/>
          </a:xfrm>
          <a:prstGeom prst="rect">
            <a:avLst/>
          </a:prstGeom>
          <a:ln w="12700">
            <a:miter lim="400000"/>
          </a:ln>
        </p:spPr>
      </p:pic>
      <p:sp>
        <p:nvSpPr>
          <p:cNvPr id="250" name="Text"/>
          <p:cNvSpPr txBox="1"/>
          <p:nvPr/>
        </p:nvSpPr>
        <p:spPr>
          <a:xfrm>
            <a:off x="304800" y="100965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prstGeom prst="rect">
            <a:avLst/>
          </a:prstGeom>
        </p:spPr>
        <p:txBody>
          <a:bodyPr/>
          <a:lstStyle/>
          <a:p>
            <a:r>
              <a:t>Motivation</a:t>
            </a:r>
          </a:p>
        </p:txBody>
      </p:sp>
      <p:sp>
        <p:nvSpPr>
          <p:cNvPr id="142" name="Content Placeholder 2"/>
          <p:cNvSpPr txBox="1">
            <a:spLocks noGrp="1"/>
          </p:cNvSpPr>
          <p:nvPr>
            <p:ph type="body" idx="1"/>
          </p:nvPr>
        </p:nvSpPr>
        <p:spPr>
          <a:xfrm>
            <a:off x="457200" y="1219199"/>
            <a:ext cx="8229600" cy="4937762"/>
          </a:xfrm>
          <a:prstGeom prst="rect">
            <a:avLst/>
          </a:prstGeom>
        </p:spPr>
        <p:txBody>
          <a:bodyPr/>
          <a:lstStyle/>
          <a:p>
            <a:pPr marL="205740" indent="-205740" algn="just" defTabSz="685800">
              <a:spcBef>
                <a:spcPts val="400"/>
              </a:spcBef>
              <a:defRPr sz="1950"/>
            </a:pPr>
            <a:endParaRPr/>
          </a:p>
          <a:p>
            <a:pPr marL="205740" indent="-205740" algn="just" defTabSz="685800">
              <a:spcBef>
                <a:spcPts val="400"/>
              </a:spcBef>
              <a:defRPr sz="1950"/>
            </a:pPr>
            <a:r>
              <a:t>“Most cities started as small urban centers and grew organically. </a:t>
            </a:r>
          </a:p>
          <a:p>
            <a:pPr marL="205740" indent="-205740" algn="just" defTabSz="685800">
              <a:spcBef>
                <a:spcPts val="400"/>
              </a:spcBef>
              <a:defRPr sz="1950"/>
            </a:pPr>
            <a:r>
              <a:t>Very few of them were initially designed to immediately accommodate a very large population. Rapid growth typically strains city infrastructure. </a:t>
            </a:r>
          </a:p>
          <a:p>
            <a:pPr marL="205740" indent="-205740" algn="just" defTabSz="685800">
              <a:spcBef>
                <a:spcPts val="400"/>
              </a:spcBef>
              <a:defRPr sz="1950"/>
            </a:pPr>
            <a:r>
              <a:t>Roads, bridges, and sewer systems often reach their maximum capacity, making access to urban services challenging. </a:t>
            </a:r>
          </a:p>
          <a:p>
            <a:pPr marL="205740" indent="-205740" algn="just" defTabSz="685800">
              <a:spcBef>
                <a:spcPts val="400"/>
              </a:spcBef>
              <a:defRPr sz="1950"/>
            </a:pPr>
            <a:r>
              <a:t>The question of how to provide basic necessities such as water and housing while reducing the carbon footprint has begun to dominate the agendas of city planners and civic leaders everywhere.</a:t>
            </a:r>
          </a:p>
          <a:p>
            <a:pPr marL="205740" indent="-205740" algn="just" defTabSz="685800">
              <a:spcBef>
                <a:spcPts val="400"/>
              </a:spcBef>
              <a:defRPr sz="1950"/>
            </a:pPr>
            <a:r>
              <a:t>As the world population grows, emissions and consumption also increase, the environment’s ability to absorb emissions and wastes becomes challenged.</a:t>
            </a:r>
          </a:p>
          <a:p>
            <a:pPr marL="205740" indent="-205740" defTabSz="685800">
              <a:spcBef>
                <a:spcPts val="400"/>
              </a:spcBef>
              <a:defRPr sz="1950"/>
            </a:pPr>
            <a:r>
              <a:t>The increasing population in a city provides an opportunity to capitalize on the city’s potential.</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mart City IoT Architecture: Smart City Security Architecture"/>
          <p:cNvSpPr txBox="1">
            <a:spLocks noGrp="1"/>
          </p:cNvSpPr>
          <p:nvPr>
            <p:ph type="title"/>
          </p:nvPr>
        </p:nvSpPr>
        <p:spPr>
          <a:prstGeom prst="rect">
            <a:avLst/>
          </a:prstGeom>
        </p:spPr>
        <p:txBody>
          <a:bodyPr>
            <a:normAutofit fontScale="90000"/>
          </a:bodyPr>
          <a:lstStyle>
            <a:lvl1pPr defTabSz="859536">
              <a:defRPr sz="3008"/>
            </a:lvl1pPr>
          </a:lstStyle>
          <a:p>
            <a:r>
              <a:t>Smart City IoT Architecture: Smart City Security Architecture </a:t>
            </a:r>
          </a:p>
        </p:txBody>
      </p:sp>
      <p:sp>
        <p:nvSpPr>
          <p:cNvPr id="253" name="Starting from the street level, sensors should have their own security protocols.…"/>
          <p:cNvSpPr txBox="1">
            <a:spLocks noGrp="1"/>
          </p:cNvSpPr>
          <p:nvPr>
            <p:ph type="body" idx="1"/>
          </p:nvPr>
        </p:nvSpPr>
        <p:spPr>
          <a:prstGeom prst="rect">
            <a:avLst/>
          </a:prstGeom>
        </p:spPr>
        <p:txBody>
          <a:bodyPr/>
          <a:lstStyle/>
          <a:p>
            <a:pPr marL="211154" indent="-211154" defTabSz="740663">
              <a:spcBef>
                <a:spcPts val="400"/>
              </a:spcBef>
              <a:buClrTx/>
              <a:buSzPct val="100000"/>
              <a:buChar char="•"/>
              <a:defRPr sz="2106"/>
            </a:pPr>
            <a:r>
              <a:t>Starting from the street level, sensors should have their own security protocols.</a:t>
            </a:r>
          </a:p>
          <a:p>
            <a:pPr marL="211154" indent="-211154" defTabSz="740663">
              <a:spcBef>
                <a:spcPts val="400"/>
              </a:spcBef>
              <a:buClrTx/>
              <a:buSzPct val="100000"/>
              <a:buChar char="•"/>
              <a:defRPr sz="2106"/>
            </a:pPr>
            <a:r>
              <a:t>additional processing may slow the deployment but ensures the security of the exchanges. </a:t>
            </a:r>
          </a:p>
          <a:p>
            <a:pPr marL="211154" indent="-211154" defTabSz="740663">
              <a:spcBef>
                <a:spcPts val="400"/>
              </a:spcBef>
              <a:buClrTx/>
              <a:buSzPct val="100000"/>
              <a:buChar char="•"/>
              <a:defRPr sz="2106"/>
            </a:pPr>
            <a:r>
              <a:t>the type of data that the sensor is able to collect and process drives the kind of security required.. </a:t>
            </a:r>
            <a:endParaRPr sz="972"/>
          </a:p>
          <a:p>
            <a:pPr marL="211154" indent="-211154" defTabSz="740663">
              <a:spcBef>
                <a:spcPts val="400"/>
              </a:spcBef>
              <a:buClrTx/>
              <a:buSzPct val="100000"/>
              <a:buChar char="•"/>
              <a:defRPr sz="2106"/>
            </a:pPr>
            <a:r>
              <a:t>Security considerations should determine whether this information should even be collected. </a:t>
            </a:r>
          </a:p>
          <a:p>
            <a:pPr marL="519764" lvl="1" indent="-211154" defTabSz="740663">
              <a:spcBef>
                <a:spcPts val="400"/>
              </a:spcBef>
              <a:buClrTx/>
              <a:buSzPct val="100000"/>
              <a:buChar char="•"/>
              <a:defRPr sz="2106"/>
            </a:pPr>
            <a:r>
              <a:t>If it is collected, a decision should be made on whether this data is processed using an “online process” or a more classical analytical process (in which data is stored temporarily)</a:t>
            </a:r>
            <a:endParaRPr sz="972"/>
          </a:p>
          <a:p>
            <a:pPr marL="211154" indent="-211154" defTabSz="740663">
              <a:spcBef>
                <a:spcPts val="400"/>
              </a:spcBef>
              <a:buClrTx/>
              <a:buSzPct val="100000"/>
              <a:buChar char="•"/>
              <a:defRPr sz="2106"/>
            </a:pPr>
            <a:r>
              <a:t>Data should be secured both at rest and in motion.</a:t>
            </a:r>
            <a:endParaRPr sz="972"/>
          </a:p>
          <a:p>
            <a:pPr marL="211154" indent="-211154" defTabSz="740663">
              <a:spcBef>
                <a:spcPts val="400"/>
              </a:spcBef>
              <a:buClrTx/>
              <a:buSzPct val="100000"/>
              <a:buChar char="•"/>
              <a:defRPr sz="2106"/>
            </a:pPr>
            <a:endParaRPr sz="972"/>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mart City IoT Architecture: Smart City Security Architecture"/>
          <p:cNvSpPr txBox="1">
            <a:spLocks noGrp="1"/>
          </p:cNvSpPr>
          <p:nvPr>
            <p:ph type="title"/>
          </p:nvPr>
        </p:nvSpPr>
        <p:spPr>
          <a:prstGeom prst="rect">
            <a:avLst/>
          </a:prstGeom>
        </p:spPr>
        <p:txBody>
          <a:bodyPr>
            <a:normAutofit fontScale="90000"/>
          </a:bodyPr>
          <a:lstStyle>
            <a:lvl1pPr defTabSz="859536">
              <a:defRPr sz="3008"/>
            </a:lvl1pPr>
          </a:lstStyle>
          <a:p>
            <a:r>
              <a:t>Smart City IoT Architecture: Smart City Security Architecture </a:t>
            </a:r>
          </a:p>
        </p:txBody>
      </p:sp>
      <p:sp>
        <p:nvSpPr>
          <p:cNvPr id="256" name="The city layer transports data between the street layer and the data center layer. It acts as the network layer. The following are common industry elements for security on the network layer:…"/>
          <p:cNvSpPr txBox="1">
            <a:spLocks noGrp="1"/>
          </p:cNvSpPr>
          <p:nvPr>
            <p:ph type="body" idx="1"/>
          </p:nvPr>
        </p:nvSpPr>
        <p:spPr>
          <a:prstGeom prst="rect">
            <a:avLst/>
          </a:prstGeom>
        </p:spPr>
        <p:txBody>
          <a:bodyPr/>
          <a:lstStyle/>
          <a:p>
            <a:pPr marL="0" indent="0" defTabSz="685800">
              <a:spcBef>
                <a:spcPts val="400"/>
              </a:spcBef>
              <a:buClrTx/>
              <a:buSzTx/>
              <a:buNone/>
              <a:defRPr sz="1950"/>
            </a:pPr>
            <a:r>
              <a:t>The city layer transports data between the street layer and the data center layer. It acts as the network layer. The following are common industry elements for security on the network layer: </a:t>
            </a:r>
            <a:endParaRPr sz="900"/>
          </a:p>
          <a:p>
            <a:pPr marL="195513" indent="-195513" defTabSz="685800">
              <a:spcBef>
                <a:spcPts val="400"/>
              </a:spcBef>
              <a:buClrTx/>
              <a:buSzPct val="100000"/>
              <a:buChar char="•"/>
              <a:defRPr sz="1950"/>
            </a:pPr>
            <a:r>
              <a:t>Firewall: A firewall is located at the edge, and it should be IPsec- and VPN-ready, and include user- and role-based access control. It should also be integrated with the architecture to give city operators remote access to the city data center. </a:t>
            </a:r>
            <a:endParaRPr sz="900"/>
          </a:p>
          <a:p>
            <a:pPr marL="195513" indent="-195513" defTabSz="685800">
              <a:spcBef>
                <a:spcPts val="400"/>
              </a:spcBef>
              <a:buClrTx/>
              <a:buSzPct val="100000"/>
              <a:buChar char="•"/>
              <a:defRPr sz="1950"/>
            </a:pPr>
            <a:r>
              <a:t>VLAN: A VLAN provides end-to-end segmentation of data transmission, further protecting data from rogue intervention. Each service/domain has a dedicated VLAN for data transmission. </a:t>
            </a:r>
            <a:endParaRPr sz="900"/>
          </a:p>
          <a:p>
            <a:pPr marL="195513" indent="-195513" defTabSz="685800">
              <a:spcBef>
                <a:spcPts val="400"/>
              </a:spcBef>
              <a:buClrTx/>
              <a:buSzPct val="100000"/>
              <a:buChar char="•"/>
              <a:defRPr sz="1950"/>
            </a:pPr>
            <a:r>
              <a:t>Encryption: Protecting the traffic from the sensor to the application is a common requirement to avoid data tampering and eavesdropping. In most cases, encryption starts at the sensor level. In some cases, the sensor-to- gateway link uses one type of encryption, and the gateway-to-application connection uses another encryption (for example, a VPN). </a:t>
            </a:r>
            <a:endParaRPr sz="900"/>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Smart City Use-Case Examples"/>
          <p:cNvSpPr txBox="1">
            <a:spLocks noGrp="1"/>
          </p:cNvSpPr>
          <p:nvPr>
            <p:ph type="title"/>
          </p:nvPr>
        </p:nvSpPr>
        <p:spPr>
          <a:prstGeom prst="rect">
            <a:avLst/>
          </a:prstGeom>
        </p:spPr>
        <p:txBody>
          <a:bodyPr/>
          <a:lstStyle/>
          <a:p>
            <a:r>
              <a:t>Smart City Use-Case Examples </a:t>
            </a:r>
            <a:endParaRPr sz="1200"/>
          </a:p>
        </p:txBody>
      </p:sp>
      <p:sp>
        <p:nvSpPr>
          <p:cNvPr id="259" name="Connected Street Lighting…"/>
          <p:cNvSpPr txBox="1">
            <a:spLocks noGrp="1"/>
          </p:cNvSpPr>
          <p:nvPr>
            <p:ph type="body" idx="1"/>
          </p:nvPr>
        </p:nvSpPr>
        <p:spPr>
          <a:prstGeom prst="rect">
            <a:avLst/>
          </a:prstGeom>
        </p:spPr>
        <p:txBody>
          <a:bodyPr/>
          <a:lstStyle/>
          <a:p>
            <a:pPr marL="239829" indent="-239829" defTabSz="841247">
              <a:spcBef>
                <a:spcPts val="500"/>
              </a:spcBef>
              <a:buClrTx/>
              <a:buSzPct val="100000"/>
              <a:buChar char="•"/>
              <a:defRPr sz="2392"/>
            </a:pPr>
            <a:r>
              <a:t>Connected Street Lighting</a:t>
            </a:r>
          </a:p>
          <a:p>
            <a:pPr marL="590349" lvl="1" indent="-239829" defTabSz="841247">
              <a:spcBef>
                <a:spcPts val="500"/>
              </a:spcBef>
              <a:buClrTx/>
              <a:buSzPct val="100000"/>
              <a:buChar char="•"/>
              <a:defRPr sz="2392"/>
            </a:pPr>
            <a:r>
              <a:t>Solution Street Lighting Architecture</a:t>
            </a:r>
          </a:p>
          <a:p>
            <a:pPr marL="590349" lvl="1" indent="-239829" defTabSz="841247">
              <a:spcBef>
                <a:spcPts val="500"/>
              </a:spcBef>
              <a:buClrTx/>
              <a:buSzPct val="100000"/>
              <a:buChar char="•"/>
              <a:defRPr sz="2392"/>
            </a:pPr>
            <a:r>
              <a:t>Smart Parking</a:t>
            </a:r>
          </a:p>
          <a:p>
            <a:pPr marL="590349" lvl="1" indent="-239829" defTabSz="841247">
              <a:spcBef>
                <a:spcPts val="500"/>
              </a:spcBef>
              <a:buClrTx/>
              <a:buSzPct val="100000"/>
              <a:buChar char="•"/>
              <a:defRPr sz="2392"/>
            </a:pPr>
            <a:r>
              <a:t>Smart Parking Use Cases</a:t>
            </a:r>
          </a:p>
          <a:p>
            <a:pPr marL="590349" lvl="1" indent="-239829" defTabSz="841247">
              <a:spcBef>
                <a:spcPts val="500"/>
              </a:spcBef>
              <a:buClrTx/>
              <a:buSzPct val="100000"/>
              <a:buChar char="•"/>
              <a:defRPr sz="2392"/>
            </a:pPr>
            <a:r>
              <a:t>Smart Parking Architecture</a:t>
            </a:r>
          </a:p>
          <a:p>
            <a:pPr marL="239829" indent="-239829" defTabSz="841247">
              <a:spcBef>
                <a:spcPts val="500"/>
              </a:spcBef>
              <a:buClrTx/>
              <a:buSzPct val="100000"/>
              <a:buChar char="•"/>
              <a:defRPr sz="2392"/>
            </a:pPr>
            <a:r>
              <a:t>Smart Traffic Control </a:t>
            </a:r>
            <a:endParaRPr sz="1104"/>
          </a:p>
          <a:p>
            <a:pPr marL="590349" lvl="1" indent="-239829" defTabSz="841247">
              <a:spcBef>
                <a:spcPts val="500"/>
              </a:spcBef>
              <a:buClrTx/>
              <a:buSzPct val="100000"/>
              <a:buChar char="•"/>
              <a:defRPr sz="2392"/>
            </a:pPr>
            <a:r>
              <a:t>Smart Traffic Control Architecture </a:t>
            </a:r>
            <a:endParaRPr sz="1104"/>
          </a:p>
          <a:p>
            <a:pPr marL="590349" lvl="1" indent="-239829" defTabSz="841247">
              <a:spcBef>
                <a:spcPts val="500"/>
              </a:spcBef>
              <a:buClrTx/>
              <a:buSzPct val="100000"/>
              <a:buChar char="•"/>
              <a:defRPr sz="2392"/>
            </a:pPr>
            <a:r>
              <a:t>Smart Traffic Applications</a:t>
            </a:r>
          </a:p>
          <a:p>
            <a:pPr marL="239829" indent="-239829" defTabSz="841247">
              <a:spcBef>
                <a:spcPts val="500"/>
              </a:spcBef>
              <a:buClrTx/>
              <a:buSzPct val="100000"/>
              <a:buChar char="•"/>
              <a:defRPr sz="2392"/>
            </a:pPr>
            <a:r>
              <a:t>Connected Environment</a:t>
            </a:r>
          </a:p>
          <a:p>
            <a:pPr marL="590349" lvl="1" indent="-239829" defTabSz="841247">
              <a:spcBef>
                <a:spcPts val="500"/>
              </a:spcBef>
              <a:buClrTx/>
              <a:buSzPct val="100000"/>
              <a:buChar char="•"/>
              <a:defRPr sz="2392"/>
            </a:pPr>
            <a:r>
              <a:t>The Need for a Connected Environment </a:t>
            </a:r>
          </a:p>
          <a:p>
            <a:pPr marL="590349" lvl="1" indent="-239829" defTabSz="841247">
              <a:spcBef>
                <a:spcPts val="500"/>
              </a:spcBef>
              <a:buClrTx/>
              <a:buSzPct val="100000"/>
              <a:buChar char="•"/>
              <a:defRPr sz="2392"/>
            </a:pPr>
            <a:r>
              <a:t>Connected Environment Architecture</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Smart City Use-Case Examples : Connected Street Light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Connected Street Lighting</a:t>
            </a:r>
          </a:p>
        </p:txBody>
      </p:sp>
      <p:sp>
        <p:nvSpPr>
          <p:cNvPr id="262" name="Connected Street Lighting Solution…"/>
          <p:cNvSpPr txBox="1">
            <a:spLocks noGrp="1"/>
          </p:cNvSpPr>
          <p:nvPr>
            <p:ph type="body" idx="1"/>
          </p:nvPr>
        </p:nvSpPr>
        <p:spPr>
          <a:prstGeom prst="rect">
            <a:avLst/>
          </a:prstGeom>
        </p:spPr>
        <p:txBody>
          <a:bodyPr>
            <a:noAutofit/>
          </a:bodyPr>
          <a:lstStyle/>
          <a:p>
            <a:pPr marL="0" indent="0" defTabSz="438911">
              <a:spcBef>
                <a:spcPts val="1100"/>
              </a:spcBef>
              <a:buClrTx/>
              <a:buSzTx/>
              <a:buNone/>
              <a:defRPr sz="1792">
                <a:latin typeface="Times"/>
                <a:ea typeface="Times"/>
                <a:cs typeface="Times"/>
                <a:sym typeface="Times"/>
              </a:defRPr>
            </a:pPr>
            <a:r>
              <a:rPr sz="2000" dirty="0"/>
              <a:t>Connected Street Lighting Solution </a:t>
            </a:r>
            <a:endParaRPr sz="1800" dirty="0"/>
          </a:p>
          <a:p>
            <a:pPr marL="179674" indent="-179674" defTabSz="438911">
              <a:spcBef>
                <a:spcPts val="1100"/>
              </a:spcBef>
              <a:buClrTx/>
              <a:buSzPct val="100000"/>
              <a:buChar char="•"/>
              <a:defRPr sz="1792">
                <a:latin typeface="Times"/>
                <a:ea typeface="Times"/>
                <a:cs typeface="Times"/>
                <a:sym typeface="Times"/>
              </a:defRPr>
            </a:pPr>
            <a:r>
              <a:rPr sz="2000" dirty="0"/>
              <a:t>The installation of a smart street lighting solution can provide significant energy savings and can also be leveraged to provide additional services.</a:t>
            </a:r>
          </a:p>
          <a:p>
            <a:pPr marL="179674" indent="-179674" defTabSz="438911">
              <a:spcBef>
                <a:spcPts val="1100"/>
              </a:spcBef>
              <a:buClrTx/>
              <a:buSzPct val="100000"/>
              <a:buChar char="•"/>
              <a:defRPr sz="1792">
                <a:latin typeface="Times"/>
                <a:ea typeface="Times"/>
                <a:cs typeface="Times"/>
                <a:sym typeface="Times"/>
              </a:defRPr>
            </a:pPr>
            <a:r>
              <a:rPr sz="2000" dirty="0"/>
              <a:t>light-emitting diode (LED) technology leads the transition from traditional street lighting to smart street lighting: </a:t>
            </a:r>
            <a:endParaRPr sz="1800" dirty="0"/>
          </a:p>
          <a:p>
            <a:pPr marL="179674" indent="-179674" defTabSz="438911">
              <a:spcBef>
                <a:spcPts val="1100"/>
              </a:spcBef>
              <a:buClrTx/>
              <a:buSzPct val="100000"/>
              <a:buChar char="•"/>
              <a:defRPr sz="1792">
                <a:latin typeface="Times"/>
                <a:ea typeface="Times"/>
                <a:cs typeface="Times"/>
                <a:sym typeface="Times"/>
              </a:defRPr>
            </a:pPr>
            <a:r>
              <a:rPr sz="2000" dirty="0"/>
              <a:t>LEDs require less energy</a:t>
            </a:r>
          </a:p>
          <a:p>
            <a:pPr marL="179674" indent="-179674" defTabSz="438911">
              <a:spcBef>
                <a:spcPts val="1100"/>
              </a:spcBef>
              <a:buClrTx/>
              <a:buSzPct val="100000"/>
              <a:buChar char="•"/>
              <a:defRPr sz="1792">
                <a:latin typeface="Times"/>
                <a:ea typeface="Times"/>
                <a:cs typeface="Times"/>
                <a:sym typeface="Times"/>
              </a:defRPr>
            </a:pPr>
            <a:r>
              <a:rPr sz="2000" dirty="0"/>
              <a:t>have a much longer life span and a longer maintenance cycle. </a:t>
            </a:r>
            <a:endParaRPr sz="1800" dirty="0"/>
          </a:p>
          <a:p>
            <a:pPr marL="179674" indent="-179674" defTabSz="438911">
              <a:spcBef>
                <a:spcPts val="1100"/>
              </a:spcBef>
              <a:buClrTx/>
              <a:buSzPct val="100000"/>
              <a:buChar char="•"/>
              <a:defRPr sz="1792">
                <a:latin typeface="Times"/>
                <a:ea typeface="Times"/>
                <a:cs typeface="Times"/>
                <a:sym typeface="Times"/>
              </a:defRPr>
            </a:pPr>
            <a:r>
              <a:rPr sz="2000" dirty="0"/>
              <a:t>LED color or light intensity can be adapted to site requirements</a:t>
            </a:r>
          </a:p>
          <a:p>
            <a:pPr marL="179674" indent="-179674" defTabSz="438911">
              <a:spcBef>
                <a:spcPts val="1100"/>
              </a:spcBef>
              <a:buClrTx/>
              <a:buSzPct val="100000"/>
              <a:buChar char="•"/>
              <a:defRPr sz="1792">
                <a:latin typeface="Times"/>
                <a:ea typeface="Times"/>
                <a:cs typeface="Times"/>
                <a:sym typeface="Times"/>
              </a:defRPr>
            </a:pPr>
            <a:r>
              <a:rPr sz="2000" dirty="0"/>
              <a:t>As electricity bills rise and prices for LEDs drop, this hardware transition can open the door to a complete smart lighting solution. </a:t>
            </a:r>
            <a:endParaRPr sz="1800" dirty="0"/>
          </a:p>
          <a:p>
            <a:pPr marL="179674" indent="-179674" defTabSz="438911">
              <a:spcBef>
                <a:spcPts val="1100"/>
              </a:spcBef>
              <a:buClrTx/>
              <a:buSzPct val="100000"/>
              <a:buChar char="•"/>
              <a:defRPr sz="1792">
                <a:latin typeface="Times"/>
                <a:ea typeface="Times"/>
                <a:cs typeface="Times"/>
                <a:sym typeface="Times"/>
              </a:defRPr>
            </a:pPr>
            <a:r>
              <a:rPr sz="2000" dirty="0"/>
              <a:t>A comprehensive smart lighting solution enables a converged and networked system that incorporates LED-based fixtures and dynamic lighting control, supported by the layered smart city architecture</a:t>
            </a:r>
            <a:endParaRPr sz="1800" dirty="0"/>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mart City Use-Case Examples : Connected Street Light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Connected Street Lighting</a:t>
            </a:r>
          </a:p>
        </p:txBody>
      </p:sp>
      <p:sp>
        <p:nvSpPr>
          <p:cNvPr id="265" name="Connected lighting uses a light management application to manage street lights remotely by connecting to the smart city’s infrastructure.…"/>
          <p:cNvSpPr txBox="1">
            <a:spLocks noGrp="1"/>
          </p:cNvSpPr>
          <p:nvPr>
            <p:ph type="body" idx="1"/>
          </p:nvPr>
        </p:nvSpPr>
        <p:spPr>
          <a:prstGeom prst="rect">
            <a:avLst/>
          </a:prstGeom>
        </p:spPr>
        <p:txBody>
          <a:bodyPr>
            <a:normAutofit fontScale="92500" lnSpcReduction="10000"/>
          </a:bodyPr>
          <a:lstStyle/>
          <a:p>
            <a:pPr marL="187161" indent="-187161" defTabSz="457200">
              <a:lnSpc>
                <a:spcPct val="120000"/>
              </a:lnSpc>
              <a:spcBef>
                <a:spcPts val="1200"/>
              </a:spcBef>
              <a:buClrTx/>
              <a:buSzPct val="100000"/>
              <a:buChar char="•"/>
              <a:defRPr sz="1866">
                <a:latin typeface="Times"/>
                <a:ea typeface="Times"/>
                <a:cs typeface="Times"/>
                <a:sym typeface="Times"/>
              </a:defRPr>
            </a:pPr>
            <a:r>
              <a:rPr sz="2400" dirty="0"/>
              <a:t>Connected lighting uses a light management application to manage street lights remotely by connecting to the smart city’s infrastructure. </a:t>
            </a:r>
          </a:p>
          <a:p>
            <a:pPr marL="187161" indent="-187161" defTabSz="457200">
              <a:lnSpc>
                <a:spcPct val="120000"/>
              </a:lnSpc>
              <a:spcBef>
                <a:spcPts val="1200"/>
              </a:spcBef>
              <a:buClrTx/>
              <a:buSzPct val="100000"/>
              <a:buChar char="•"/>
              <a:defRPr sz="1866">
                <a:latin typeface="Times"/>
                <a:ea typeface="Times"/>
                <a:cs typeface="Times"/>
                <a:sym typeface="Times"/>
              </a:defRPr>
            </a:pPr>
            <a:r>
              <a:rPr sz="2400" dirty="0"/>
              <a:t>This application attaches to LED lights, monitors their management and maintenance, and allows you to view the operational status of each light. </a:t>
            </a:r>
          </a:p>
          <a:p>
            <a:pPr marL="187161" indent="-187161" defTabSz="457200">
              <a:lnSpc>
                <a:spcPct val="120000"/>
              </a:lnSpc>
              <a:spcBef>
                <a:spcPts val="1200"/>
              </a:spcBef>
              <a:buClrTx/>
              <a:buSzPct val="100000"/>
              <a:buChar char="•"/>
              <a:defRPr sz="1866">
                <a:latin typeface="Times"/>
                <a:ea typeface="Times"/>
                <a:cs typeface="Times"/>
                <a:sym typeface="Times"/>
              </a:defRPr>
            </a:pPr>
            <a:r>
              <a:rPr sz="2400" dirty="0"/>
              <a:t>In most cases, a sensor gateway acts as an intermediate system between the application and the lights (light control nodes). </a:t>
            </a:r>
          </a:p>
          <a:p>
            <a:pPr marL="187161" indent="-187161" defTabSz="457200">
              <a:lnSpc>
                <a:spcPct val="120000"/>
              </a:lnSpc>
              <a:spcBef>
                <a:spcPts val="1200"/>
              </a:spcBef>
              <a:buClrTx/>
              <a:buSzPct val="100000"/>
              <a:buChar char="•"/>
              <a:defRPr sz="1866">
                <a:latin typeface="Times"/>
                <a:ea typeface="Times"/>
                <a:cs typeface="Times"/>
                <a:sym typeface="Times"/>
              </a:defRPr>
            </a:pPr>
            <a:r>
              <a:rPr sz="2400" dirty="0"/>
              <a:t>The gateway relays instructions from the application to the lights and stores the local lights’ events for the application’s consumption. T</a:t>
            </a:r>
          </a:p>
          <a:p>
            <a:pPr marL="187161" indent="-187161" defTabSz="457200">
              <a:lnSpc>
                <a:spcPct val="120000"/>
              </a:lnSpc>
              <a:spcBef>
                <a:spcPts val="1200"/>
              </a:spcBef>
              <a:buClrTx/>
              <a:buSzPct val="100000"/>
              <a:buChar char="•"/>
              <a:defRPr sz="1866">
                <a:latin typeface="Times"/>
                <a:ea typeface="Times"/>
                <a:cs typeface="Times"/>
                <a:sym typeface="Times"/>
              </a:defRPr>
            </a:pPr>
            <a:r>
              <a:rPr lang="en-IN" sz="2400" dirty="0"/>
              <a:t>T</a:t>
            </a:r>
            <a:r>
              <a:rPr sz="2400" dirty="0"/>
              <a:t>he controller and LED lights use the cloud to connect to the smart city’s infrastructure, as shown in </a:t>
            </a:r>
            <a:r>
              <a:rPr sz="2400" dirty="0">
                <a:solidFill>
                  <a:srgbClr val="0000EE"/>
                </a:solidFill>
              </a:rPr>
              <a:t>Figure 12-7</a:t>
            </a:r>
            <a:r>
              <a:rPr sz="2400" dirty="0"/>
              <a:t>. </a:t>
            </a:r>
            <a:endParaRPr sz="1600" dirty="0"/>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mart City Use-Case Examples"/>
          <p:cNvSpPr txBox="1">
            <a:spLocks noGrp="1"/>
          </p:cNvSpPr>
          <p:nvPr>
            <p:ph type="title"/>
          </p:nvPr>
        </p:nvSpPr>
        <p:spPr>
          <a:prstGeom prst="rect">
            <a:avLst/>
          </a:prstGeom>
        </p:spPr>
        <p:txBody>
          <a:bodyPr/>
          <a:lstStyle/>
          <a:p>
            <a:r>
              <a:t>Smart City Use-Case Examples </a:t>
            </a:r>
          </a:p>
        </p:txBody>
      </p:sp>
      <p:sp>
        <p:nvSpPr>
          <p:cNvPr id="268" name="Street Lighting Architecture"/>
          <p:cNvSpPr txBox="1">
            <a:spLocks noGrp="1"/>
          </p:cNvSpPr>
          <p:nvPr>
            <p:ph type="body" idx="1"/>
          </p:nvPr>
        </p:nvSpPr>
        <p:spPr>
          <a:prstGeom prst="rect">
            <a:avLst/>
          </a:prstGeom>
        </p:spPr>
        <p:txBody>
          <a:bodyPr/>
          <a:lstStyle/>
          <a:p>
            <a:pPr marL="0" indent="0" defTabSz="457200">
              <a:lnSpc>
                <a:spcPts val="4400"/>
              </a:lnSpc>
              <a:spcBef>
                <a:spcPts val="1200"/>
              </a:spcBef>
              <a:buClrTx/>
              <a:buSzTx/>
              <a:buNone/>
              <a:defRPr sz="1866">
                <a:latin typeface="Times"/>
                <a:ea typeface="Times"/>
                <a:cs typeface="Times"/>
                <a:sym typeface="Times"/>
              </a:defRPr>
            </a:pPr>
            <a:r>
              <a:t>Street Lighting Architecture </a:t>
            </a:r>
            <a:endParaRPr sz="1200"/>
          </a:p>
          <a:p>
            <a:pPr marL="0" indent="0" defTabSz="457200">
              <a:lnSpc>
                <a:spcPts val="2800"/>
              </a:lnSpc>
              <a:spcBef>
                <a:spcPts val="0"/>
              </a:spcBef>
              <a:buClrTx/>
              <a:buSzTx/>
              <a:buNone/>
              <a:defRPr sz="1200">
                <a:latin typeface="Times"/>
                <a:ea typeface="Times"/>
                <a:cs typeface="Times"/>
                <a:sym typeface="Times"/>
              </a:defRPr>
            </a:pPr>
            <a:r>
              <a:t> </a:t>
            </a:r>
          </a:p>
        </p:txBody>
      </p:sp>
      <p:pic>
        <p:nvPicPr>
          <p:cNvPr id="269" name="page512image376.jpg" descr="page512image376.jpg"/>
          <p:cNvPicPr>
            <a:picLocks noChangeAspect="1"/>
          </p:cNvPicPr>
          <p:nvPr/>
        </p:nvPicPr>
        <p:blipFill>
          <a:blip r:embed="rId2">
            <a:extLst/>
          </a:blip>
          <a:stretch>
            <a:fillRect/>
          </a:stretch>
        </p:blipFill>
        <p:spPr>
          <a:xfrm>
            <a:off x="1159118" y="1690035"/>
            <a:ext cx="6702182" cy="4116105"/>
          </a:xfrm>
          <a:prstGeom prst="rect">
            <a:avLst/>
          </a:prstGeom>
          <a:ln w="12700">
            <a:miter lim="400000"/>
          </a:ln>
        </p:spPr>
      </p:pic>
      <p:sp>
        <p:nvSpPr>
          <p:cNvPr id="270" name="Text"/>
          <p:cNvSpPr txBox="1"/>
          <p:nvPr/>
        </p:nvSpPr>
        <p:spPr>
          <a:xfrm>
            <a:off x="-2374900" y="27305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mart City Use-Case Examples : Connected Street Light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Connected Street Lighting</a:t>
            </a:r>
          </a:p>
        </p:txBody>
      </p:sp>
      <p:sp>
        <p:nvSpPr>
          <p:cNvPr id="273" name="A human or automated operator can use a cloud application to perform automated scheduling for lights and even get light sensors to perform automated dimming or brightening, as needed.…"/>
          <p:cNvSpPr txBox="1">
            <a:spLocks noGrp="1"/>
          </p:cNvSpPr>
          <p:nvPr>
            <p:ph type="body" idx="1"/>
          </p:nvPr>
        </p:nvSpPr>
        <p:spPr>
          <a:prstGeom prst="rect">
            <a:avLst/>
          </a:prstGeom>
        </p:spPr>
        <p:txBody>
          <a:bodyPr/>
          <a:lstStyle/>
          <a:p>
            <a:pPr marL="239829" indent="-239829" defTabSz="841247">
              <a:spcBef>
                <a:spcPts val="500"/>
              </a:spcBef>
              <a:buClrTx/>
              <a:buSzPct val="100000"/>
              <a:buChar char="•"/>
              <a:defRPr sz="2392"/>
            </a:pPr>
            <a:r>
              <a:t>A human or automated operator can use a cloud application to perform automated scheduling for lights and even get light sensors to perform automated dimming or brightening, as needed. </a:t>
            </a:r>
            <a:endParaRPr sz="1104"/>
          </a:p>
          <a:p>
            <a:pPr marL="239829" indent="-239829" defTabSz="841247">
              <a:spcBef>
                <a:spcPts val="500"/>
              </a:spcBef>
              <a:buClrTx/>
              <a:buSzPct val="100000"/>
              <a:buChar char="•"/>
              <a:defRPr sz="2392"/>
            </a:pPr>
            <a:r>
              <a:t>Lighting nodes vary widely in the industry, especially with respect to elements such as what communication protocol they use (for example, Wi-Fi, cellular, ZigBee, 802.15.4g [Wi-SUN], LoRaWAN), level of ruggedization, and on-board sensor capabilities. </a:t>
            </a:r>
            <a:endParaRPr sz="1104"/>
          </a:p>
          <a:p>
            <a:pPr marL="239829" indent="-239829" defTabSz="841247">
              <a:spcBef>
                <a:spcPts val="500"/>
              </a:spcBef>
              <a:buClrTx/>
              <a:buSzPct val="100000"/>
              <a:buChar char="•"/>
              <a:defRPr sz="2392"/>
            </a:pPr>
            <a:r>
              <a:t>Many solutions leverage wired connectivity, either by using the existing city cable infrastructure or by adding a cable adjacent to the power cable. </a:t>
            </a:r>
            <a:endParaRPr sz="1104"/>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mart City Use-Case Examples : Connected Street Light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Connected Street Lighting</a:t>
            </a:r>
          </a:p>
        </p:txBody>
      </p:sp>
      <p:sp>
        <p:nvSpPr>
          <p:cNvPr id="276" name="Lighting, as an ICT connectivity solution, utilizes an existing city asset with an existing power source…"/>
          <p:cNvSpPr txBox="1">
            <a:spLocks noGrp="1"/>
          </p:cNvSpPr>
          <p:nvPr>
            <p:ph type="body" idx="1"/>
          </p:nvPr>
        </p:nvSpPr>
        <p:spPr>
          <a:prstGeom prst="rect">
            <a:avLst/>
          </a:prstGeom>
        </p:spPr>
        <p:txBody>
          <a:bodyPr/>
          <a:lstStyle/>
          <a:p>
            <a:pPr marL="187692" indent="-187692" defTabSz="658368">
              <a:spcBef>
                <a:spcPts val="400"/>
              </a:spcBef>
              <a:buClrTx/>
              <a:buSzPct val="100000"/>
              <a:buChar char="•"/>
              <a:defRPr sz="1872"/>
            </a:pPr>
            <a:r>
              <a:t>Lighting, as an ICT connectivity solution, utilizes an existing city asset with an existing power source </a:t>
            </a:r>
          </a:p>
          <a:p>
            <a:pPr marL="187692" indent="-187692" defTabSz="658368">
              <a:spcBef>
                <a:spcPts val="400"/>
              </a:spcBef>
              <a:buClrTx/>
              <a:buSzPct val="100000"/>
              <a:buChar char="•"/>
              <a:defRPr sz="1872"/>
            </a:pPr>
            <a:r>
              <a:t>The great advantage is that street lights can also become local weather reporting stations. </a:t>
            </a:r>
            <a:endParaRPr sz="864"/>
          </a:p>
          <a:p>
            <a:pPr marL="187692" indent="-187692" defTabSz="658368">
              <a:spcBef>
                <a:spcPts val="400"/>
              </a:spcBef>
              <a:buClrTx/>
              <a:buSzPct val="100000"/>
              <a:buChar char="•"/>
              <a:defRPr sz="1872"/>
            </a:pPr>
            <a:r>
              <a:t>Functions such as monitoring power, measuring the oxygen and carbon dioxide levels, measuring the amount of pollution or particulate matter, and detecting levels of long-wave ultraviolet A (UVA) and short-wave ultraviolet B (UVB) radiation can also be added to provide additional values and services </a:t>
            </a:r>
            <a:endParaRPr sz="864"/>
          </a:p>
          <a:p>
            <a:pPr marL="187692" indent="-187692" defTabSz="658368">
              <a:spcBef>
                <a:spcPts val="400"/>
              </a:spcBef>
              <a:buClrTx/>
              <a:buSzPct val="100000"/>
              <a:buChar char="•"/>
              <a:defRPr sz="1872"/>
            </a:pPr>
            <a:r>
              <a:t>More specialized capabilities can also be embedded, such as basic audio or video functionality with filtering and analytics to detect traffic congestion or car crashes in real time. </a:t>
            </a:r>
            <a:endParaRPr sz="864"/>
          </a:p>
          <a:p>
            <a:pPr marL="187692" indent="-187692" defTabSz="658368">
              <a:spcBef>
                <a:spcPts val="400"/>
              </a:spcBef>
              <a:buClrTx/>
              <a:buSzPct val="100000"/>
              <a:buChar char="•"/>
              <a:defRPr sz="1872"/>
            </a:pPr>
            <a:r>
              <a:t>Municipalities often start with the energy cost savings as a primary priority and soon realize that sensors added to the already deployed IoT lighting infrastructure can add major benefits and advantages to city management. </a:t>
            </a:r>
            <a:endParaRPr sz="864"/>
          </a:p>
          <a:p>
            <a:pPr marL="187692" indent="-187692" defTabSz="658368">
              <a:spcBef>
                <a:spcPts val="400"/>
              </a:spcBef>
              <a:buClrTx/>
              <a:buSzPct val="100000"/>
              <a:buChar char="•"/>
              <a:defRPr sz="1872"/>
            </a:pPr>
            <a:endParaRPr sz="864"/>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79" name="Smart Parking Use Cases…"/>
          <p:cNvSpPr txBox="1">
            <a:spLocks noGrp="1"/>
          </p:cNvSpPr>
          <p:nvPr>
            <p:ph type="body" idx="1"/>
          </p:nvPr>
        </p:nvSpPr>
        <p:spPr>
          <a:prstGeom prst="rect">
            <a:avLst/>
          </a:prstGeom>
        </p:spPr>
        <p:txBody>
          <a:bodyPr/>
          <a:lstStyle/>
          <a:p>
            <a:pPr marL="0" indent="0" defTabSz="795527">
              <a:spcBef>
                <a:spcPts val="500"/>
              </a:spcBef>
              <a:buClrTx/>
              <a:buSzTx/>
              <a:buNone/>
              <a:defRPr sz="2262"/>
            </a:pPr>
            <a:r>
              <a:t>Smart Parking Use Cases </a:t>
            </a:r>
            <a:endParaRPr sz="1044"/>
          </a:p>
          <a:p>
            <a:pPr marL="226795" indent="-226795" defTabSz="795527">
              <a:spcBef>
                <a:spcPts val="500"/>
              </a:spcBef>
              <a:buClrTx/>
              <a:buSzPct val="100000"/>
              <a:buChar char="•"/>
              <a:defRPr sz="2262"/>
            </a:pPr>
            <a:r>
              <a:t>Added traffic congestion is one consequence of drivers looking for parking space, and it has several consequences: </a:t>
            </a:r>
            <a:endParaRPr sz="1044"/>
          </a:p>
          <a:p>
            <a:pPr marL="226795" indent="-226795" defTabSz="795527">
              <a:spcBef>
                <a:spcPts val="500"/>
              </a:spcBef>
              <a:buClrTx/>
              <a:buSzPct val="100000"/>
              <a:buChar char="•"/>
              <a:defRPr sz="2262"/>
            </a:pPr>
            <a:r>
              <a:t>Contributes to pollution: Tons of extra carbon emissions are released into the city’s environment due to cars driving around searching for parking spots when they could be parked. </a:t>
            </a:r>
            <a:endParaRPr sz="1044"/>
          </a:p>
          <a:p>
            <a:pPr marL="226795" indent="-226795" defTabSz="795527">
              <a:spcBef>
                <a:spcPts val="500"/>
              </a:spcBef>
              <a:buClrTx/>
              <a:buSzPct val="100000"/>
              <a:buChar char="•"/>
              <a:defRPr sz="2262"/>
            </a:pPr>
            <a:r>
              <a:t>Causes motorist frustration: In most cities, parking spot scarcity causes drivers to lose patience and waste time, leading to road rage, inattention, and other stress factors. </a:t>
            </a:r>
            <a:endParaRPr sz="1044"/>
          </a:p>
          <a:p>
            <a:pPr marL="226795" indent="-226795" defTabSz="795527">
              <a:spcBef>
                <a:spcPts val="500"/>
              </a:spcBef>
              <a:buClrTx/>
              <a:buSzPct val="100000"/>
              <a:buChar char="•"/>
              <a:defRPr sz="2262"/>
            </a:pPr>
            <a:r>
              <a:t>Increases traffic incidents: Drivers searching for parking spots cause increased congestion in the streets and that, in turn, causes increased accidents and other traffic incidents. </a:t>
            </a:r>
            <a:endParaRPr sz="1044"/>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82" name="Revenue loss is another consequence of drivers looking unsuccessfully for parking space, and it also has various negative side effects:…"/>
          <p:cNvSpPr txBox="1">
            <a:spLocks noGrp="1"/>
          </p:cNvSpPr>
          <p:nvPr>
            <p:ph type="body" idx="1"/>
          </p:nvPr>
        </p:nvSpPr>
        <p:spPr>
          <a:prstGeom prst="rect">
            <a:avLst/>
          </a:prstGeom>
        </p:spPr>
        <p:txBody>
          <a:bodyPr/>
          <a:lstStyle/>
          <a:p>
            <a:pPr marL="0" indent="0" defTabSz="832104">
              <a:spcBef>
                <a:spcPts val="500"/>
              </a:spcBef>
              <a:buClrTx/>
              <a:buSzTx/>
              <a:buNone/>
              <a:defRPr sz="2366"/>
            </a:pPr>
            <a:r>
              <a:t>Revenue loss is another consequence of drivers looking unsuccessfully for parking space, and it also has various negative side effects: </a:t>
            </a:r>
            <a:endParaRPr sz="1092"/>
          </a:p>
          <a:p>
            <a:pPr marL="237222" indent="-237222" defTabSz="832104">
              <a:spcBef>
                <a:spcPts val="500"/>
              </a:spcBef>
              <a:buClrTx/>
              <a:buSzPct val="100000"/>
              <a:buChar char="•"/>
              <a:defRPr sz="2366"/>
            </a:pPr>
            <a:r>
              <a:t>Cities often lose revenue: As a result of inadequate parking meter enforcement and no-parking, no-standing, and loading-zone violations, cities lose revenue. </a:t>
            </a:r>
            <a:endParaRPr sz="1092"/>
          </a:p>
          <a:p>
            <a:pPr marL="237222" indent="-237222" defTabSz="832104">
              <a:spcBef>
                <a:spcPts val="500"/>
              </a:spcBef>
              <a:buClrTx/>
              <a:buSzPct val="100000"/>
              <a:buChar char="•"/>
              <a:defRPr sz="2366"/>
            </a:pPr>
            <a:r>
              <a:t>Parking administration employee productivity suffers: Employees waste time roaming the streets, attempting to detect parking rules offenders. </a:t>
            </a:r>
            <a:endParaRPr sz="1092"/>
          </a:p>
          <a:p>
            <a:pPr marL="237222" indent="-237222" defTabSz="832104">
              <a:spcBef>
                <a:spcPts val="500"/>
              </a:spcBef>
              <a:buClrTx/>
              <a:buSzPct val="100000"/>
              <a:buChar char="•"/>
              <a:defRPr sz="2366"/>
            </a:pPr>
            <a:r>
              <a:t>Parking availability affects income: Local shops and businesses lose customers because of the decreased accessibility caused by parking space shortages. </a:t>
            </a:r>
            <a:endParaRPr sz="1092"/>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olutions"/>
          <p:cNvSpPr txBox="1">
            <a:spLocks noGrp="1"/>
          </p:cNvSpPr>
          <p:nvPr>
            <p:ph type="title"/>
          </p:nvPr>
        </p:nvSpPr>
        <p:spPr>
          <a:prstGeom prst="rect">
            <a:avLst/>
          </a:prstGeom>
        </p:spPr>
        <p:txBody>
          <a:bodyPr/>
          <a:lstStyle/>
          <a:p>
            <a:r>
              <a:t>Solutions</a:t>
            </a:r>
          </a:p>
        </p:txBody>
      </p:sp>
      <p:sp>
        <p:nvSpPr>
          <p:cNvPr id="145" name="Some solutions are discussed in following topics…"/>
          <p:cNvSpPr txBox="1">
            <a:spLocks noGrp="1"/>
          </p:cNvSpPr>
          <p:nvPr>
            <p:ph type="body" idx="1"/>
          </p:nvPr>
        </p:nvSpPr>
        <p:spPr>
          <a:prstGeom prst="rect">
            <a:avLst/>
          </a:prstGeom>
        </p:spPr>
        <p:txBody>
          <a:bodyPr/>
          <a:lstStyle/>
          <a:p>
            <a:r>
              <a:t>Some solutions are discussed in following topics</a:t>
            </a:r>
          </a:p>
          <a:p>
            <a:r>
              <a:t> </a:t>
            </a:r>
            <a:r>
              <a:rPr b="1"/>
              <a:t>An IoT Strategy for Smarter Cities</a:t>
            </a:r>
            <a:r>
              <a:t>: IoT technologies can be leveraged to improve the lives of citizens and the efficient management of urban centers.</a:t>
            </a:r>
          </a:p>
          <a:p>
            <a:r>
              <a:t> </a:t>
            </a:r>
            <a:r>
              <a:rPr b="1"/>
              <a:t>Smart City IoT Architecture: </a:t>
            </a:r>
            <a:r>
              <a:t>Four main layers for integration of IoT for smart cities.</a:t>
            </a:r>
          </a:p>
          <a:p>
            <a:r>
              <a:t> </a:t>
            </a:r>
            <a:r>
              <a:rPr b="1"/>
              <a:t>Smart City Security Architecture:</a:t>
            </a:r>
            <a:r>
              <a:t> constraints and considerations to secure IoT for smart cities, </a:t>
            </a:r>
          </a:p>
          <a:p>
            <a:r>
              <a:rPr b="1"/>
              <a:t>Smart City Use-Case Examples: </a:t>
            </a:r>
            <a:r>
              <a:t>street lighting, smart parking, traffic, and smart environment.</a:t>
            </a: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85" name="Smart Parking Architecture…"/>
          <p:cNvSpPr txBox="1">
            <a:spLocks noGrp="1"/>
          </p:cNvSpPr>
          <p:nvPr>
            <p:ph type="body" idx="1"/>
          </p:nvPr>
        </p:nvSpPr>
        <p:spPr>
          <a:prstGeom prst="rect">
            <a:avLst/>
          </a:prstGeom>
        </p:spPr>
        <p:txBody>
          <a:bodyPr/>
          <a:lstStyle/>
          <a:p>
            <a:pPr marL="0" indent="0" defTabSz="704087">
              <a:spcBef>
                <a:spcPts val="400"/>
              </a:spcBef>
              <a:buClrTx/>
              <a:buSzTx/>
              <a:buNone/>
              <a:defRPr sz="2002"/>
            </a:pPr>
            <a:r>
              <a:t>Smart Parking Architecture </a:t>
            </a:r>
            <a:endParaRPr sz="924"/>
          </a:p>
          <a:p>
            <a:pPr marL="200726" indent="-200726" defTabSz="704087">
              <a:spcBef>
                <a:spcPts val="400"/>
              </a:spcBef>
              <a:buClrTx/>
              <a:buSzPct val="100000"/>
              <a:buChar char="•"/>
              <a:defRPr sz="2002"/>
            </a:pPr>
            <a:r>
              <a:t>A variety of parking sensors are available on the market: in-ground magnetic; video-based sensors, and radar sensors that sense the presence of vehicles (volumetric detection). </a:t>
            </a:r>
          </a:p>
          <a:p>
            <a:pPr marL="200726" indent="-200726" defTabSz="704087">
              <a:spcBef>
                <a:spcPts val="400"/>
              </a:spcBef>
              <a:buClrTx/>
              <a:buSzPct val="100000"/>
              <a:buChar char="•"/>
              <a:defRPr sz="2002"/>
            </a:pPr>
            <a:r>
              <a:t>Most sensors installed in the ground must rely on battery power, since running a power line is typically too expensive. </a:t>
            </a:r>
          </a:p>
          <a:p>
            <a:pPr marL="200726" indent="-200726" defTabSz="704087">
              <a:spcBef>
                <a:spcPts val="400"/>
              </a:spcBef>
              <a:buClrTx/>
              <a:buSzPct val="100000"/>
              <a:buChar char="•"/>
              <a:defRPr sz="2002"/>
            </a:pPr>
            <a:r>
              <a:t>In high-density environments (for example, indoor parking, parking decks), one or several gateways per floor may connect to the parking sensors, using shorter-range protocols such as ZigBee or Wi-Fi. </a:t>
            </a:r>
          </a:p>
          <a:p>
            <a:pPr marL="200726" indent="-200726" defTabSz="704087">
              <a:spcBef>
                <a:spcPts val="400"/>
              </a:spcBef>
              <a:buClrTx/>
              <a:buSzPct val="100000"/>
              <a:buChar char="•"/>
              <a:defRPr sz="2002"/>
            </a:pPr>
            <a:r>
              <a:t>The gateway may then use another protocol (wired or wireless) to connect to the control station. </a:t>
            </a:r>
          </a:p>
          <a:p>
            <a:pPr marL="200726" indent="-200726" defTabSz="704087">
              <a:spcBef>
                <a:spcPts val="400"/>
              </a:spcBef>
              <a:buClrTx/>
              <a:buSzPct val="100000"/>
              <a:buChar char="•"/>
              <a:defRPr sz="2002"/>
            </a:pPr>
            <a:r>
              <a:t>In larger (for example, outdoor) environments, a longer-range Low Power Wide Area (LPWA) protocol is common, as shown in </a:t>
            </a:r>
            <a:r>
              <a:rPr>
                <a:solidFill>
                  <a:srgbClr val="0000EE"/>
                </a:solidFill>
              </a:rPr>
              <a:t>Figure 12-8</a:t>
            </a:r>
            <a:r>
              <a:t>. </a:t>
            </a:r>
            <a:endParaRPr sz="924"/>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Body"/>
          <p:cNvSpPr txBox="1">
            <a:spLocks noGrp="1"/>
          </p:cNvSpPr>
          <p:nvPr>
            <p:ph type="body" idx="1"/>
          </p:nvPr>
        </p:nvSpPr>
        <p:spPr>
          <a:prstGeom prst="rect">
            <a:avLst/>
          </a:prstGeom>
        </p:spPr>
        <p:txBody>
          <a:bodyPr/>
          <a:lstStyle/>
          <a:p>
            <a:endParaRPr/>
          </a:p>
        </p:txBody>
      </p:sp>
      <p:pic>
        <p:nvPicPr>
          <p:cNvPr id="288" name="page516image384.jpg" descr="page516image384.jpg"/>
          <p:cNvPicPr>
            <a:picLocks noChangeAspect="1"/>
          </p:cNvPicPr>
          <p:nvPr/>
        </p:nvPicPr>
        <p:blipFill>
          <a:blip r:embed="rId2">
            <a:extLst/>
          </a:blip>
          <a:stretch>
            <a:fillRect/>
          </a:stretch>
        </p:blipFill>
        <p:spPr>
          <a:xfrm>
            <a:off x="381000" y="1009650"/>
            <a:ext cx="8382000" cy="4838700"/>
          </a:xfrm>
          <a:prstGeom prst="rect">
            <a:avLst/>
          </a:prstGeom>
          <a:ln w="12700">
            <a:miter lim="400000"/>
          </a:ln>
        </p:spPr>
      </p:pic>
      <p:sp>
        <p:nvSpPr>
          <p:cNvPr id="289" name="Text"/>
          <p:cNvSpPr txBox="1"/>
          <p:nvPr/>
        </p:nvSpPr>
        <p:spPr>
          <a:xfrm>
            <a:off x="381000" y="100965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92" name="parking sensors are typically event-driven objects.…"/>
          <p:cNvSpPr txBox="1">
            <a:spLocks noGrp="1"/>
          </p:cNvSpPr>
          <p:nvPr>
            <p:ph type="body" idx="1"/>
          </p:nvPr>
        </p:nvSpPr>
        <p:spPr>
          <a:prstGeom prst="rect">
            <a:avLst/>
          </a:prstGeom>
        </p:spPr>
        <p:txBody>
          <a:bodyPr/>
          <a:lstStyle/>
          <a:p>
            <a:pPr marL="239829" indent="-239829" defTabSz="841247">
              <a:spcBef>
                <a:spcPts val="500"/>
              </a:spcBef>
              <a:buClrTx/>
              <a:buSzPct val="100000"/>
              <a:buChar char="•"/>
              <a:defRPr sz="2392"/>
            </a:pPr>
            <a:r>
              <a:t>parking sensors are typically event-driven objects. </a:t>
            </a:r>
          </a:p>
          <a:p>
            <a:pPr marL="239829" indent="-239829" defTabSz="841247">
              <a:spcBef>
                <a:spcPts val="500"/>
              </a:spcBef>
              <a:buClrTx/>
              <a:buSzPct val="100000"/>
              <a:buChar char="•"/>
              <a:defRPr sz="2392"/>
            </a:pPr>
            <a:r>
              <a:t>A sensor detects an event and identifies it based on time or analysis. </a:t>
            </a:r>
          </a:p>
          <a:p>
            <a:pPr marL="239829" indent="-239829" defTabSz="841247">
              <a:spcBef>
                <a:spcPts val="500"/>
              </a:spcBef>
              <a:buClrTx/>
              <a:buSzPct val="100000"/>
              <a:buChar char="•"/>
              <a:defRPr sz="2392"/>
            </a:pPr>
            <a:r>
              <a:t>The event is transmitted through the device’s communication protocol to an access point or gateway, which forwards the event data through the city layer. </a:t>
            </a:r>
          </a:p>
          <a:p>
            <a:pPr marL="239829" indent="-239829" defTabSz="841247">
              <a:spcBef>
                <a:spcPts val="500"/>
              </a:spcBef>
              <a:buClrTx/>
              <a:buSzPct val="100000"/>
              <a:buChar char="•"/>
              <a:defRPr sz="2392"/>
            </a:pPr>
            <a:r>
              <a:t>The gateway sends it to the cloud or a fog application, where it is normalized. </a:t>
            </a:r>
          </a:p>
          <a:p>
            <a:pPr marL="239829" indent="-239829" defTabSz="841247">
              <a:spcBef>
                <a:spcPts val="500"/>
              </a:spcBef>
              <a:buClrTx/>
              <a:buSzPct val="100000"/>
              <a:buChar char="•"/>
              <a:defRPr sz="2392"/>
            </a:pPr>
            <a:r>
              <a:t>An application shows the parking event on operator dashboards, or personal smart phones, where an action can be taken. </a:t>
            </a: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95" name="For example, a driver can book a nearby parking spot, or a parking operator can remove it from the list of available parking spaces in target locations. This action triggers data to be sent back to the parking sensor to modify its availability status based on the received instructions. In turn, the sensor may interact with nearby systems.…"/>
          <p:cNvSpPr txBox="1">
            <a:spLocks noGrp="1"/>
          </p:cNvSpPr>
          <p:nvPr>
            <p:ph type="body" idx="1"/>
          </p:nvPr>
        </p:nvSpPr>
        <p:spPr>
          <a:prstGeom prst="rect">
            <a:avLst/>
          </a:prstGeom>
        </p:spPr>
        <p:txBody>
          <a:bodyPr/>
          <a:lstStyle/>
          <a:p>
            <a:pPr marL="174658" indent="-174658" defTabSz="612648">
              <a:spcBef>
                <a:spcPts val="400"/>
              </a:spcBef>
              <a:buClrTx/>
              <a:buSzPct val="100000"/>
              <a:buChar char="•"/>
              <a:defRPr sz="1742"/>
            </a:pPr>
            <a:r>
              <a:t>For example, a driver can book a nearby parking spot, or a parking operator can remove it from the list of available parking spaces in target locations. This action triggers data to be sent back to the parking sensor to modify its availability status based on the received instructions. In turn, the sensor may interact with nearby systems. </a:t>
            </a:r>
          </a:p>
          <a:p>
            <a:pPr marL="174658" indent="-174658" defTabSz="612648">
              <a:spcBef>
                <a:spcPts val="400"/>
              </a:spcBef>
              <a:buClrTx/>
              <a:buSzPct val="100000"/>
              <a:buChar char="•"/>
              <a:defRPr sz="1742"/>
            </a:pPr>
            <a:r>
              <a:t>For example, in response to these instructions, lights above parking spaces can be turned red, orange, or green to display a free, booked, or occupied spot, thus facilitating a driver’s search for an available parking spot. </a:t>
            </a:r>
          </a:p>
          <a:p>
            <a:pPr marL="174658" indent="-174658" defTabSz="612648">
              <a:spcBef>
                <a:spcPts val="400"/>
              </a:spcBef>
              <a:buClrTx/>
              <a:buSzPct val="100000"/>
              <a:buChar char="•"/>
              <a:defRPr sz="1742"/>
            </a:pPr>
            <a:r>
              <a:t>Similarly, a parking sensor can send a status to a general parking spot counter at the entrance of the parking deck to display how many spots are available in a given area, such as on a particular floor of a parking deck. </a:t>
            </a:r>
          </a:p>
          <a:p>
            <a:pPr marL="174658" indent="-174658" defTabSz="612648">
              <a:spcBef>
                <a:spcPts val="400"/>
              </a:spcBef>
              <a:buClrTx/>
              <a:buSzPct val="100000"/>
              <a:buChar char="•"/>
              <a:defRPr sz="1742"/>
            </a:pPr>
            <a:r>
              <a:t>This communication may be direct but often goes through a gateway, the network, and the application that communicates with the other systems through APIs. The user may also access the data from the cloud or fog-based applications to see the list of spots available in a particular city district or neighborhood. Smart data can also be embedded—for example, to increase the discount on more distant parking spots or increase the cost of parking spots closer to venues at particular times (such as sporting events or concerts). </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mart City Use-Case Examples : Smart Parking"/>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Smart Parking</a:t>
            </a:r>
          </a:p>
        </p:txBody>
      </p:sp>
      <p:sp>
        <p:nvSpPr>
          <p:cNvPr id="298" name="The following are some potential user experiences for these three user types:…"/>
          <p:cNvSpPr txBox="1">
            <a:spLocks noGrp="1"/>
          </p:cNvSpPr>
          <p:nvPr>
            <p:ph type="body" idx="1"/>
          </p:nvPr>
        </p:nvSpPr>
        <p:spPr>
          <a:prstGeom prst="rect">
            <a:avLst/>
          </a:prstGeom>
        </p:spPr>
        <p:txBody>
          <a:bodyPr/>
          <a:lstStyle/>
          <a:p>
            <a:pPr marL="0" indent="0" defTabSz="749808">
              <a:spcBef>
                <a:spcPts val="400"/>
              </a:spcBef>
              <a:buClrTx/>
              <a:buSzTx/>
              <a:buNone/>
              <a:defRPr sz="2132"/>
            </a:pPr>
            <a:r>
              <a:t>The following are some potential user experiences for these three user types: </a:t>
            </a:r>
            <a:endParaRPr sz="984"/>
          </a:p>
          <a:p>
            <a:pPr marL="213761" indent="-213761" defTabSz="749808">
              <a:spcBef>
                <a:spcPts val="400"/>
              </a:spcBef>
              <a:buClrTx/>
              <a:buSzPct val="100000"/>
              <a:buChar char="•"/>
              <a:defRPr sz="2132"/>
            </a:pPr>
            <a:r>
              <a:t>City operators:</a:t>
            </a:r>
          </a:p>
          <a:p>
            <a:pPr marL="526181" lvl="1" indent="-213761" defTabSz="749808">
              <a:spcBef>
                <a:spcPts val="400"/>
              </a:spcBef>
              <a:buClrTx/>
              <a:buSzPct val="100000"/>
              <a:buChar char="•"/>
              <a:defRPr sz="2132"/>
            </a:pPr>
            <a:r>
              <a:t>want a high-level map of parking in the city to maintain perspective on the city’s ongoing parking situation. They would also need information on historical parking data patterns to understand congestion and pain points in order to be able to effectively influence urban planning. </a:t>
            </a:r>
            <a:endParaRPr sz="984"/>
          </a:p>
          <a:p>
            <a:pPr marL="213761" indent="-213761" defTabSz="749808">
              <a:spcBef>
                <a:spcPts val="400"/>
              </a:spcBef>
              <a:buClrTx/>
              <a:buSzPct val="100000"/>
              <a:buChar char="•"/>
              <a:defRPr sz="2132"/>
            </a:pPr>
            <a:r>
              <a:t>Parking enforcement officers: These users might require real-time updates on parking changes .Their focus is driving revenue creation for the city and minimizing monitoring time.</a:t>
            </a:r>
            <a:endParaRPr sz="984"/>
          </a:p>
          <a:p>
            <a:pPr marL="213761" indent="-213761" defTabSz="749808">
              <a:spcBef>
                <a:spcPts val="400"/>
              </a:spcBef>
              <a:buClrTx/>
              <a:buSzPct val="100000"/>
              <a:buChar char="•"/>
              <a:defRPr sz="2132"/>
            </a:pPr>
            <a:r>
              <a:t>Citizens: want an application with a map (such as a built-in parking app in their car) showing available parking spots, reservation capabilities, and online payment. </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mart City Use-Case Examples : Smart Traffic Control"/>
          <p:cNvSpPr txBox="1">
            <a:spLocks noGrp="1"/>
          </p:cNvSpPr>
          <p:nvPr>
            <p:ph type="title"/>
          </p:nvPr>
        </p:nvSpPr>
        <p:spPr>
          <a:prstGeom prst="rect">
            <a:avLst/>
          </a:prstGeom>
        </p:spPr>
        <p:txBody>
          <a:bodyPr/>
          <a:lstStyle>
            <a:lvl1pPr defTabSz="740663">
              <a:defRPr sz="2592"/>
            </a:lvl1pPr>
          </a:lstStyle>
          <a:p>
            <a:r>
              <a:t>Smart City Use-Case Examples : Smart Traffic Control </a:t>
            </a:r>
            <a:endParaRPr sz="972"/>
          </a:p>
        </p:txBody>
      </p:sp>
      <p:sp>
        <p:nvSpPr>
          <p:cNvPr id="301" name="Smart Traffic Control Architecture…"/>
          <p:cNvSpPr txBox="1">
            <a:spLocks noGrp="1"/>
          </p:cNvSpPr>
          <p:nvPr>
            <p:ph type="body" idx="1"/>
          </p:nvPr>
        </p:nvSpPr>
        <p:spPr>
          <a:prstGeom prst="rect">
            <a:avLst/>
          </a:prstGeom>
        </p:spPr>
        <p:txBody>
          <a:bodyPr>
            <a:normAutofit lnSpcReduction="10000"/>
          </a:bodyPr>
          <a:lstStyle/>
          <a:p>
            <a:pPr marL="187692" indent="-187692" defTabSz="658368">
              <a:spcBef>
                <a:spcPts val="400"/>
              </a:spcBef>
              <a:buClrTx/>
              <a:buSzPct val="100000"/>
              <a:buChar char="•"/>
              <a:defRPr sz="1872"/>
            </a:pPr>
            <a:r>
              <a:t>Smart Traffic Control Architecture </a:t>
            </a:r>
            <a:endParaRPr sz="864"/>
          </a:p>
          <a:p>
            <a:pPr marL="187692" indent="-187692" defTabSz="658368">
              <a:spcBef>
                <a:spcPts val="400"/>
              </a:spcBef>
              <a:buClrTx/>
              <a:buSzPct val="100000"/>
              <a:buChar char="•"/>
              <a:defRPr sz="1872"/>
            </a:pPr>
            <a:r>
              <a:t>In the architecture shown in </a:t>
            </a:r>
            <a:r>
              <a:rPr>
                <a:solidFill>
                  <a:srgbClr val="0000EE"/>
                </a:solidFill>
              </a:rPr>
              <a:t>Figure 12-9</a:t>
            </a:r>
            <a:r>
              <a:t>, a video analytics sensor computes traffic events based on a video feed and only pushes events (the car count, or metadata, not the individual images) through the network. </a:t>
            </a:r>
          </a:p>
          <a:p>
            <a:pPr marL="187692" indent="-187692" defTabSz="658368">
              <a:spcBef>
                <a:spcPts val="400"/>
              </a:spcBef>
              <a:buClrTx/>
              <a:buSzPct val="100000"/>
              <a:buChar char="•"/>
              <a:defRPr sz="1872"/>
            </a:pPr>
            <a:r>
              <a:t>These events go through the architectural layers and reach the applications that can drive traffic services. </a:t>
            </a:r>
          </a:p>
          <a:p>
            <a:pPr marL="187692" indent="-187692" defTabSz="658368">
              <a:spcBef>
                <a:spcPts val="400"/>
              </a:spcBef>
              <a:buClrTx/>
              <a:buSzPct val="100000"/>
              <a:buChar char="•"/>
              <a:defRPr sz="1872"/>
            </a:pPr>
            <a:r>
              <a:t>These services include traffic light coordination and also license plate identification for toll roads. </a:t>
            </a:r>
          </a:p>
          <a:p>
            <a:pPr marL="187692" indent="-187692" defTabSz="658368">
              <a:spcBef>
                <a:spcPts val="400"/>
              </a:spcBef>
              <a:buClrTx/>
              <a:buSzPct val="100000"/>
              <a:buChar char="•"/>
              <a:defRPr sz="1872"/>
            </a:pPr>
            <a:r>
              <a:t>Some sensors can also recognize abnormal patterns, such as vehicles moving in the wrong direction or a reserved lane. In that case, the video feed itself may be uploaded to traffic enforcement agencies. </a:t>
            </a:r>
            <a:endParaRPr sz="864"/>
          </a:p>
          <a:p>
            <a:pPr marL="187692" indent="-187692" defTabSz="658368">
              <a:spcBef>
                <a:spcPts val="400"/>
              </a:spcBef>
              <a:buClrTx/>
              <a:buSzPct val="100000"/>
              <a:buChar char="•"/>
              <a:defRPr sz="1872"/>
            </a:pPr>
            <a:r>
              <a:t>Other types of sensors that are part of traffic control solutions include Bluetooth vehicle counters, real-time speed and vehicle counters, and lighting control systems. </a:t>
            </a:r>
          </a:p>
          <a:p>
            <a:pPr marL="187692" indent="-187692" defTabSz="658368">
              <a:spcBef>
                <a:spcPts val="400"/>
              </a:spcBef>
              <a:buClrTx/>
              <a:buSzPct val="100000"/>
              <a:buChar char="•"/>
              <a:defRPr sz="1872"/>
            </a:pPr>
            <a:r>
              <a:t>These sensors provide a real-time perspective while also offering data collection services for historical data trending and correlation purposes.</a:t>
            </a: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Body"/>
          <p:cNvSpPr txBox="1">
            <a:spLocks noGrp="1"/>
          </p:cNvSpPr>
          <p:nvPr>
            <p:ph type="body" idx="1"/>
          </p:nvPr>
        </p:nvSpPr>
        <p:spPr>
          <a:prstGeom prst="rect">
            <a:avLst/>
          </a:prstGeom>
        </p:spPr>
        <p:txBody>
          <a:bodyPr/>
          <a:lstStyle/>
          <a:p>
            <a:endParaRPr/>
          </a:p>
        </p:txBody>
      </p:sp>
      <p:pic>
        <p:nvPicPr>
          <p:cNvPr id="305" name="page518image12064.jpg" descr="page518image12064.jpg"/>
          <p:cNvPicPr>
            <a:picLocks noChangeAspect="1"/>
          </p:cNvPicPr>
          <p:nvPr/>
        </p:nvPicPr>
        <p:blipFill>
          <a:blip r:embed="rId2">
            <a:extLst/>
          </a:blip>
          <a:stretch>
            <a:fillRect/>
          </a:stretch>
        </p:blipFill>
        <p:spPr>
          <a:xfrm>
            <a:off x="598561" y="1074326"/>
            <a:ext cx="8069189" cy="4049475"/>
          </a:xfrm>
          <a:prstGeom prst="rect">
            <a:avLst/>
          </a:prstGeom>
          <a:ln w="12700">
            <a:miter lim="400000"/>
          </a:ln>
        </p:spPr>
      </p:pic>
      <p:sp>
        <p:nvSpPr>
          <p:cNvPr id="306" name="Text"/>
          <p:cNvSpPr txBox="1"/>
          <p:nvPr/>
        </p:nvSpPr>
        <p:spPr>
          <a:xfrm>
            <a:off x="-1504950" y="79032"/>
            <a:ext cx="180340" cy="447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
        <p:nvSpPr>
          <p:cNvPr id="307" name="Figure 12-9 Smart City Traffic Architecture"/>
          <p:cNvSpPr txBox="1"/>
          <p:nvPr/>
        </p:nvSpPr>
        <p:spPr>
          <a:xfrm>
            <a:off x="2455514" y="5123802"/>
            <a:ext cx="4232972" cy="993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defTabSz="457200">
              <a:lnSpc>
                <a:spcPts val="4400"/>
              </a:lnSpc>
              <a:spcBef>
                <a:spcPts val="1200"/>
              </a:spcBef>
              <a:defRPr sz="1866">
                <a:latin typeface="Times"/>
                <a:ea typeface="Times"/>
                <a:cs typeface="Times"/>
                <a:sym typeface="Times"/>
              </a:defRPr>
            </a:pPr>
            <a:r>
              <a:t>Figure 12-9 Smart City Traffic Architecture</a:t>
            </a:r>
            <a:br/>
            <a:endParaRPr sz="1200"/>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mart City Use-Case Examples : Smart Traffic Control"/>
          <p:cNvSpPr txBox="1">
            <a:spLocks noGrp="1"/>
          </p:cNvSpPr>
          <p:nvPr>
            <p:ph type="title"/>
          </p:nvPr>
        </p:nvSpPr>
        <p:spPr>
          <a:prstGeom prst="rect">
            <a:avLst/>
          </a:prstGeom>
        </p:spPr>
        <p:txBody>
          <a:bodyPr/>
          <a:lstStyle>
            <a:lvl1pPr defTabSz="740663">
              <a:defRPr sz="2592"/>
            </a:lvl1pPr>
          </a:lstStyle>
          <a:p>
            <a:r>
              <a:t>Smart City Use-Case Examples : Smart Traffic Control </a:t>
            </a:r>
            <a:endParaRPr sz="972"/>
          </a:p>
        </p:txBody>
      </p:sp>
      <p:sp>
        <p:nvSpPr>
          <p:cNvPr id="310" name="Smart Traffic Applications…"/>
          <p:cNvSpPr txBox="1">
            <a:spLocks noGrp="1"/>
          </p:cNvSpPr>
          <p:nvPr>
            <p:ph type="body" idx="1"/>
          </p:nvPr>
        </p:nvSpPr>
        <p:spPr>
          <a:prstGeom prst="rect">
            <a:avLst/>
          </a:prstGeom>
        </p:spPr>
        <p:txBody>
          <a:bodyPr/>
          <a:lstStyle/>
          <a:p>
            <a:pPr marL="195513" indent="-195513" defTabSz="685800">
              <a:spcBef>
                <a:spcPts val="400"/>
              </a:spcBef>
              <a:buClrTx/>
              <a:buSzPct val="100000"/>
              <a:buChar char="•"/>
              <a:defRPr sz="1950" b="1"/>
            </a:pPr>
            <a:r>
              <a:t>Smart Traffic Applications</a:t>
            </a:r>
            <a:endParaRPr sz="900"/>
          </a:p>
          <a:p>
            <a:pPr marL="195513" indent="-195513" defTabSz="685800">
              <a:spcBef>
                <a:spcPts val="400"/>
              </a:spcBef>
              <a:buClrTx/>
              <a:buSzPct val="100000"/>
              <a:buChar char="•"/>
              <a:defRPr sz="1950"/>
            </a:pPr>
            <a:r>
              <a:t>Traffic applications can be enabled to take immediate action with other sensors to manage traffic and to reduce pain points. </a:t>
            </a:r>
          </a:p>
          <a:p>
            <a:pPr marL="195513" indent="-195513" defTabSz="685800">
              <a:spcBef>
                <a:spcPts val="400"/>
              </a:spcBef>
              <a:buClrTx/>
              <a:buSzPct val="100000"/>
              <a:buChar char="•"/>
              <a:defRPr sz="1950"/>
            </a:pPr>
            <a:r>
              <a:t>Historical data can be used to develop more efficient urban planning to reduce the amount of traffic a city experiences. </a:t>
            </a:r>
            <a:endParaRPr sz="900"/>
          </a:p>
          <a:p>
            <a:pPr marL="195513" indent="-195513" defTabSz="685800">
              <a:spcBef>
                <a:spcPts val="400"/>
              </a:spcBef>
              <a:buClrTx/>
              <a:buSzPct val="100000"/>
              <a:buChar char="•"/>
              <a:defRPr sz="1950"/>
            </a:pPr>
            <a:r>
              <a:t>A well-known remedy for stop-and-go traffic is to regulate the standard flow speed based on car density. As density increases, car speed is forced down to avoid the </a:t>
            </a:r>
            <a:r>
              <a:rPr b="1"/>
              <a:t>wave effect.</a:t>
            </a:r>
            <a:r>
              <a:t> </a:t>
            </a:r>
          </a:p>
          <a:p>
            <a:pPr marL="195513" indent="-195513" defTabSz="685800">
              <a:spcBef>
                <a:spcPts val="400"/>
              </a:spcBef>
              <a:buClrTx/>
              <a:buSzPct val="100000"/>
              <a:buChar char="•"/>
              <a:defRPr sz="1950"/>
            </a:pPr>
            <a:r>
              <a:t>An application that measures traffic density in real time can take action by regulating the street light cycle duration to control the number of cars added to the flow of the main routes, thus limiting or suppressing the wave effect. </a:t>
            </a:r>
          </a:p>
          <a:p>
            <a:pPr marL="195513" indent="-195513" defTabSz="685800">
              <a:spcBef>
                <a:spcPts val="400"/>
              </a:spcBef>
              <a:buClrTx/>
              <a:buSzPct val="100000"/>
              <a:buChar char="•"/>
              <a:defRPr sz="1950"/>
            </a:pPr>
            <a:r>
              <a:t>From the driver’s standpoint, there is a wait time before being able to get on the highway or main street, and traffic on the main route is slow but steady. </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Smart City Use-Case Examples : Smart Traffic Control"/>
          <p:cNvSpPr txBox="1">
            <a:spLocks noGrp="1"/>
          </p:cNvSpPr>
          <p:nvPr>
            <p:ph type="title"/>
          </p:nvPr>
        </p:nvSpPr>
        <p:spPr>
          <a:prstGeom prst="rect">
            <a:avLst/>
          </a:prstGeom>
        </p:spPr>
        <p:txBody>
          <a:bodyPr/>
          <a:lstStyle>
            <a:lvl1pPr defTabSz="740663">
              <a:defRPr sz="2592"/>
            </a:lvl1pPr>
          </a:lstStyle>
          <a:p>
            <a:r>
              <a:t>Smart City Use-Case Examples : Smart Traffic Control </a:t>
            </a:r>
            <a:endParaRPr sz="972"/>
          </a:p>
        </p:txBody>
      </p:sp>
      <p:sp>
        <p:nvSpPr>
          <p:cNvPr id="313" name="Smart Traffic Applications…"/>
          <p:cNvSpPr txBox="1">
            <a:spLocks noGrp="1"/>
          </p:cNvSpPr>
          <p:nvPr>
            <p:ph type="body" idx="1"/>
          </p:nvPr>
        </p:nvSpPr>
        <p:spPr>
          <a:prstGeom prst="rect">
            <a:avLst/>
          </a:prstGeom>
        </p:spPr>
        <p:txBody>
          <a:bodyPr/>
          <a:lstStyle/>
          <a:p>
            <a:pPr marL="0" indent="0" defTabSz="457200">
              <a:lnSpc>
                <a:spcPts val="4400"/>
              </a:lnSpc>
              <a:spcBef>
                <a:spcPts val="1200"/>
              </a:spcBef>
              <a:buClrTx/>
              <a:buSzTx/>
              <a:buNone/>
              <a:defRPr sz="1866" b="1">
                <a:latin typeface="Times"/>
                <a:ea typeface="Times"/>
                <a:cs typeface="Times"/>
                <a:sym typeface="Times"/>
              </a:defRPr>
            </a:pPr>
            <a:r>
              <a:t>Smart Traffic Applications</a:t>
            </a:r>
            <a:endParaRPr sz="1200"/>
          </a:p>
          <a:p>
            <a:pPr marL="260684" indent="-260684">
              <a:buClrTx/>
              <a:buSzPct val="100000"/>
              <a:buChar char="•"/>
              <a:defRPr sz="2200"/>
            </a:pPr>
            <a:r>
              <a:t>Information can also be shared with drivers. </a:t>
            </a:r>
          </a:p>
          <a:p>
            <a:pPr marL="260684" indent="-260684">
              <a:buClrTx/>
              <a:buSzPct val="100000"/>
              <a:buChar char="•"/>
              <a:defRPr sz="2200"/>
            </a:pPr>
            <a:r>
              <a:t>Countless applications leverage crowd sourcing or sensor-sourced information to provide real-time travel time estimates, suggest rerouting options to avoid congestion spots, or simply find the best way between two points, while taking into account traffic, road work, and so on. </a:t>
            </a:r>
          </a:p>
          <a:p>
            <a:pPr marL="260684" indent="-260684">
              <a:buClrTx/>
              <a:buSzPct val="100000"/>
              <a:buChar char="•"/>
              <a:defRPr sz="2200"/>
            </a:pPr>
            <a:r>
              <a:t>information; specifically, waste, parking, lighting, and environment can all drive traffic outcomes.</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Smart City Use-Case Examples : Connected Environment"/>
          <p:cNvSpPr txBox="1">
            <a:spLocks noGrp="1"/>
          </p:cNvSpPr>
          <p:nvPr>
            <p:ph type="title"/>
          </p:nvPr>
        </p:nvSpPr>
        <p:spPr>
          <a:prstGeom prst="rect">
            <a:avLst/>
          </a:prstGeom>
        </p:spPr>
        <p:txBody>
          <a:bodyPr/>
          <a:lstStyle>
            <a:lvl1pPr defTabSz="740663">
              <a:defRPr sz="2592"/>
            </a:lvl1pPr>
          </a:lstStyle>
          <a:p>
            <a:r>
              <a:t>Smart City Use-Case Examples : Connected Environment </a:t>
            </a:r>
            <a:endParaRPr sz="972"/>
          </a:p>
        </p:txBody>
      </p:sp>
      <p:sp>
        <p:nvSpPr>
          <p:cNvPr id="316" name="The Need for a Connected Environment…"/>
          <p:cNvSpPr txBox="1">
            <a:spLocks noGrp="1"/>
          </p:cNvSpPr>
          <p:nvPr>
            <p:ph type="body" idx="1"/>
          </p:nvPr>
        </p:nvSpPr>
        <p:spPr>
          <a:prstGeom prst="rect">
            <a:avLst/>
          </a:prstGeom>
        </p:spPr>
        <p:txBody>
          <a:bodyPr/>
          <a:lstStyle/>
          <a:p>
            <a:pPr marL="205940" indent="-205940" defTabSz="722376">
              <a:spcBef>
                <a:spcPts val="400"/>
              </a:spcBef>
              <a:buClrTx/>
              <a:buSzPct val="100000"/>
              <a:buChar char="•"/>
              <a:defRPr sz="2054"/>
            </a:pPr>
            <a:r>
              <a:t>The Need for a Connected Environment </a:t>
            </a:r>
            <a:endParaRPr sz="948"/>
          </a:p>
          <a:p>
            <a:pPr marL="205940" indent="-205940" defTabSz="722376">
              <a:spcBef>
                <a:spcPts val="400"/>
              </a:spcBef>
              <a:buClrTx/>
              <a:buSzPct val="100000"/>
              <a:buChar char="•"/>
              <a:defRPr sz="2054"/>
            </a:pPr>
            <a:r>
              <a:t>To fully address the air quality issues in the short term and the long term, a smart city would need to understand air quality on a hyper-localized, real-time, distributed basis at any given moment. To get those measurements, smart cities need to invest in the following: </a:t>
            </a:r>
            <a:endParaRPr sz="948"/>
          </a:p>
          <a:p>
            <a:pPr marL="205940" indent="-205940" defTabSz="722376">
              <a:spcBef>
                <a:spcPts val="400"/>
              </a:spcBef>
              <a:buClrTx/>
              <a:buSzPct val="100000"/>
              <a:buChar char="•"/>
              <a:defRPr sz="2054"/>
            </a:pPr>
            <a:r>
              <a:t>Open-data platforms that provide current air quality measurements from existing air quality monitoring stations </a:t>
            </a:r>
            <a:endParaRPr sz="948"/>
          </a:p>
          <a:p>
            <a:pPr marL="205940" indent="-205940" defTabSz="722376">
              <a:spcBef>
                <a:spcPts val="400"/>
              </a:spcBef>
              <a:buClrTx/>
              <a:buSzPct val="100000"/>
              <a:buChar char="•"/>
              <a:defRPr sz="2054"/>
            </a:pPr>
            <a:r>
              <a:t>Sensors that provide similar accuracy to the air quality stations but are available at much lower prices </a:t>
            </a:r>
            <a:endParaRPr sz="948"/>
          </a:p>
          <a:p>
            <a:pPr marL="205940" indent="-205940" defTabSz="722376">
              <a:spcBef>
                <a:spcPts val="400"/>
              </a:spcBef>
              <a:buClrTx/>
              <a:buSzPct val="100000"/>
              <a:buChar char="•"/>
              <a:defRPr sz="2054"/>
            </a:pPr>
            <a:r>
              <a:t>Actionable insights and triggers to improve air quality through cross- domain actions </a:t>
            </a:r>
            <a:endParaRPr sz="948"/>
          </a:p>
          <a:p>
            <a:pPr marL="205940" indent="-205940" defTabSz="722376">
              <a:spcBef>
                <a:spcPts val="400"/>
              </a:spcBef>
              <a:buClrTx/>
              <a:buSzPct val="100000"/>
              <a:buChar char="•"/>
              <a:defRPr sz="2054"/>
            </a:pPr>
            <a:r>
              <a:t>Visualization of environmental data for consumers and maintenance of historical air quality data records to track emissions over time </a:t>
            </a:r>
            <a:endParaRPr sz="948"/>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FD7EA-CD24-43C0-8FDC-F70A5F565B7D}"/>
              </a:ext>
            </a:extLst>
          </p:cNvPr>
          <p:cNvSpPr>
            <a:spLocks noGrp="1"/>
          </p:cNvSpPr>
          <p:nvPr>
            <p:ph type="title"/>
          </p:nvPr>
        </p:nvSpPr>
        <p:spPr/>
        <p:txBody>
          <a:bodyPr/>
          <a:lstStyle/>
          <a:p>
            <a:r>
              <a:rPr lang="en-US" b="1" dirty="0"/>
              <a:t>An IoT Strategy for Smarter Cities</a:t>
            </a:r>
            <a:endParaRPr lang="en-IN" dirty="0"/>
          </a:p>
        </p:txBody>
      </p:sp>
      <p:sp>
        <p:nvSpPr>
          <p:cNvPr id="3" name="Content Placeholder 2">
            <a:extLst>
              <a:ext uri="{FF2B5EF4-FFF2-40B4-BE49-F238E27FC236}">
                <a16:creationId xmlns:a16="http://schemas.microsoft.com/office/drawing/2014/main" id="{C371422A-7F37-4E03-8836-960082462F8A}"/>
              </a:ext>
            </a:extLst>
          </p:cNvPr>
          <p:cNvSpPr>
            <a:spLocks noGrp="1"/>
          </p:cNvSpPr>
          <p:nvPr>
            <p:ph idx="1"/>
          </p:nvPr>
        </p:nvSpPr>
        <p:spPr/>
        <p:txBody>
          <a:bodyPr>
            <a:normAutofit fontScale="92500" lnSpcReduction="10000"/>
          </a:bodyPr>
          <a:lstStyle/>
          <a:p>
            <a:pPr algn="just"/>
            <a:r>
              <a:rPr lang="en-US" dirty="0"/>
              <a:t>Managing a city bears some resemblance to managing a corporate enterprise. As the need for efficiency increases, new tools help increase operational efficiency.</a:t>
            </a:r>
          </a:p>
          <a:p>
            <a:pPr algn="just"/>
            <a:r>
              <a:rPr lang="en-US" dirty="0"/>
              <a:t>For cities, just as for businesses, digitization transforms the perspective on operations. </a:t>
            </a:r>
          </a:p>
          <a:p>
            <a:pPr algn="just"/>
            <a:r>
              <a:rPr lang="en-US" dirty="0"/>
              <a:t>New ideas emerge, bringing different approaches to solving management issues. </a:t>
            </a:r>
          </a:p>
          <a:p>
            <a:pPr algn="just"/>
            <a:r>
              <a:rPr lang="en-US" dirty="0"/>
              <a:t>Scalable solutions utilizing information and communications technology (ICT) can alleviate many issues urban centers face today by increasing efficiency, which reduces costs and enhances quality of life. </a:t>
            </a:r>
          </a:p>
          <a:p>
            <a:pPr algn="just"/>
            <a:r>
              <a:rPr lang="en-US" dirty="0"/>
              <a:t>Cities that take this approach are commonly referred to as </a:t>
            </a:r>
            <a:r>
              <a:rPr lang="en-US" i="1" dirty="0"/>
              <a:t>smart cities</a:t>
            </a:r>
            <a:endParaRPr lang="en-IN" dirty="0"/>
          </a:p>
        </p:txBody>
      </p:sp>
    </p:spTree>
    <p:extLst>
      <p:ext uri="{BB962C8B-B14F-4D97-AF65-F5344CB8AC3E}">
        <p14:creationId xmlns:p14="http://schemas.microsoft.com/office/powerpoint/2010/main" val="208862105"/>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mart City Use-Case Examples : Connected Environment"/>
          <p:cNvSpPr txBox="1">
            <a:spLocks noGrp="1"/>
          </p:cNvSpPr>
          <p:nvPr>
            <p:ph type="title"/>
          </p:nvPr>
        </p:nvSpPr>
        <p:spPr>
          <a:prstGeom prst="rect">
            <a:avLst/>
          </a:prstGeom>
        </p:spPr>
        <p:txBody>
          <a:bodyPr/>
          <a:lstStyle>
            <a:lvl1pPr defTabSz="740663">
              <a:defRPr sz="2592"/>
            </a:lvl1pPr>
          </a:lstStyle>
          <a:p>
            <a:r>
              <a:t>Smart City Use-Case Examples : Connected Environment </a:t>
            </a:r>
            <a:endParaRPr sz="972"/>
          </a:p>
        </p:txBody>
      </p:sp>
      <p:sp>
        <p:nvSpPr>
          <p:cNvPr id="319" name="Connected environment sensors might measure different gases, depending on a city’s particular air quality issues, and may include weather and noise sensors. These sensors may be located in a variety of urban fixtures, such as in street lights, or embedded in the ground or in other structures or smart city infrastructure or through connected wearables…"/>
          <p:cNvSpPr txBox="1">
            <a:spLocks noGrp="1"/>
          </p:cNvSpPr>
          <p:nvPr>
            <p:ph type="body" idx="1"/>
          </p:nvPr>
        </p:nvSpPr>
        <p:spPr>
          <a:prstGeom prst="rect">
            <a:avLst/>
          </a:prstGeom>
        </p:spPr>
        <p:txBody>
          <a:bodyPr/>
          <a:lstStyle/>
          <a:p>
            <a:pPr marL="205940" indent="-205940" defTabSz="722376">
              <a:spcBef>
                <a:spcPts val="400"/>
              </a:spcBef>
              <a:buClrTx/>
              <a:buSzPct val="100000"/>
              <a:buChar char="•"/>
              <a:defRPr sz="2054"/>
            </a:pPr>
            <a:r>
              <a:t>Connected environment sensors might measure different gases, depending on a city’s particular air quality issues, and may include weather and noise sensors. These sensors may be located in a variety of urban fixtures, such as in street lights, or embedded in the ground or in other structures or smart city infrastructure or through connected wearables</a:t>
            </a:r>
          </a:p>
          <a:p>
            <a:pPr marL="205940" indent="-205940" defTabSz="722376">
              <a:spcBef>
                <a:spcPts val="400"/>
              </a:spcBef>
              <a:buClrTx/>
              <a:buSzPct val="100000"/>
              <a:buChar char="•"/>
              <a:defRPr sz="2054"/>
            </a:pPr>
            <a:r>
              <a:t>Crowdsourcing may make this information available to the global system. </a:t>
            </a:r>
            <a:endParaRPr sz="948"/>
          </a:p>
          <a:p>
            <a:pPr marL="205940" indent="-205940" defTabSz="722376">
              <a:spcBef>
                <a:spcPts val="400"/>
              </a:spcBef>
              <a:buClrTx/>
              <a:buSzPct val="100000"/>
              <a:buChar char="•"/>
              <a:defRPr sz="2054"/>
            </a:pPr>
            <a:r>
              <a:t>Communication technologies depend on the location of the sensors. </a:t>
            </a:r>
          </a:p>
          <a:p>
            <a:pPr marL="205940" indent="-205940" defTabSz="722376">
              <a:spcBef>
                <a:spcPts val="400"/>
              </a:spcBef>
              <a:buClrTx/>
              <a:buSzPct val="100000"/>
              <a:buChar char="•"/>
              <a:defRPr sz="2054"/>
            </a:pPr>
            <a:r>
              <a:t>Independent and standalone sensors typically use wireless technologies.</a:t>
            </a:r>
            <a:endParaRPr sz="948"/>
          </a:p>
          <a:p>
            <a:pPr marL="205940" indent="-205940" defTabSz="722376">
              <a:spcBef>
                <a:spcPts val="400"/>
              </a:spcBef>
              <a:buClrTx/>
              <a:buSzPct val="100000"/>
              <a:buChar char="•"/>
              <a:defRPr sz="2054"/>
            </a:pPr>
            <a:r>
              <a:t>Ex. in urban environments, ZigBee and Wi-Fi are common. In larger environments, LPWA technologies, such as NB-IoT and LoRaWAN, are used.</a:t>
            </a: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mart City Use-Case Examples : Connected Environment"/>
          <p:cNvSpPr txBox="1">
            <a:spLocks noGrp="1"/>
          </p:cNvSpPr>
          <p:nvPr>
            <p:ph type="title"/>
          </p:nvPr>
        </p:nvSpPr>
        <p:spPr>
          <a:prstGeom prst="rect">
            <a:avLst/>
          </a:prstGeom>
        </p:spPr>
        <p:txBody>
          <a:bodyPr/>
          <a:lstStyle>
            <a:lvl1pPr defTabSz="740663">
              <a:defRPr sz="2592"/>
            </a:lvl1pPr>
          </a:lstStyle>
          <a:p>
            <a:r>
              <a:t>Smart City Use-Case Examples : Connected Environment </a:t>
            </a:r>
            <a:endParaRPr sz="972"/>
          </a:p>
        </p:txBody>
      </p:sp>
      <p:sp>
        <p:nvSpPr>
          <p:cNvPr id="322" name="In addition to all the air quality sensor and wearable data, the data center layer or application layer represented on the left side of Figure 12-10 also receives the open data from existing weather stations as an additional data input.…"/>
          <p:cNvSpPr txBox="1">
            <a:spLocks noGrp="1"/>
          </p:cNvSpPr>
          <p:nvPr>
            <p:ph type="body" idx="1"/>
          </p:nvPr>
        </p:nvSpPr>
        <p:spPr>
          <a:prstGeom prst="rect">
            <a:avLst/>
          </a:prstGeom>
        </p:spPr>
        <p:txBody>
          <a:bodyPr/>
          <a:lstStyle/>
          <a:p>
            <a:pPr marL="224188" indent="-224188" defTabSz="786384">
              <a:spcBef>
                <a:spcPts val="500"/>
              </a:spcBef>
              <a:buClrTx/>
              <a:buSzPct val="100000"/>
              <a:buChar char="•"/>
              <a:defRPr sz="2236"/>
            </a:pPr>
            <a:r>
              <a:t>In addition to all the air quality sensor and wearable data, the data center layer or application layer represented on the left side of </a:t>
            </a:r>
            <a:r>
              <a:rPr>
                <a:solidFill>
                  <a:srgbClr val="0000EE"/>
                </a:solidFill>
              </a:rPr>
              <a:t>Figure 12-10 </a:t>
            </a:r>
            <a:r>
              <a:t>also receives the open data from existing weather stations as an additional data input. </a:t>
            </a:r>
          </a:p>
          <a:p>
            <a:pPr marL="224188" indent="-224188" defTabSz="786384">
              <a:spcBef>
                <a:spcPts val="500"/>
              </a:spcBef>
              <a:buClrTx/>
              <a:buSzPct val="100000"/>
              <a:buChar char="•"/>
              <a:defRPr sz="2236"/>
            </a:pPr>
            <a:r>
              <a:t>All these data inputs come together to provide a highly accurate sense of the air quality in the city at any given moment.</a:t>
            </a:r>
          </a:p>
          <a:p>
            <a:pPr marL="224188" indent="-224188" defTabSz="786384">
              <a:spcBef>
                <a:spcPts val="500"/>
              </a:spcBef>
              <a:buClrTx/>
              <a:buSzPct val="100000"/>
              <a:buChar char="•"/>
              <a:defRPr sz="2236"/>
            </a:pPr>
            <a:r>
              <a:t>This information can be visualized in applications that include heat maps of particulates, concentrates, and specific information on the dangers of such gaseous anomalies. </a:t>
            </a:r>
          </a:p>
          <a:p>
            <a:pPr marL="224188" indent="-224188" defTabSz="786384">
              <a:spcBef>
                <a:spcPts val="500"/>
              </a:spcBef>
              <a:buClrTx/>
              <a:buSzPct val="100000"/>
              <a:buChar char="•"/>
              <a:defRPr sz="2236"/>
            </a:pPr>
            <a:r>
              <a:t>Different pollution levels can be communicated, and gases can be tracked as they move throughout the city, either because of the wind or because of the movement of gas sources </a:t>
            </a:r>
            <a:endParaRPr sz="1032"/>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Title"/>
          <p:cNvSpPr txBox="1">
            <a:spLocks noGrp="1"/>
          </p:cNvSpPr>
          <p:nvPr>
            <p:ph type="title"/>
          </p:nvPr>
        </p:nvSpPr>
        <p:spPr>
          <a:prstGeom prst="rect">
            <a:avLst/>
          </a:prstGeom>
        </p:spPr>
        <p:txBody>
          <a:bodyPr/>
          <a:lstStyle/>
          <a:p>
            <a:endParaRPr/>
          </a:p>
        </p:txBody>
      </p:sp>
      <p:sp>
        <p:nvSpPr>
          <p:cNvPr id="325" name="Body"/>
          <p:cNvSpPr txBox="1">
            <a:spLocks noGrp="1"/>
          </p:cNvSpPr>
          <p:nvPr>
            <p:ph type="body" idx="1"/>
          </p:nvPr>
        </p:nvSpPr>
        <p:spPr>
          <a:prstGeom prst="rect">
            <a:avLst/>
          </a:prstGeom>
        </p:spPr>
        <p:txBody>
          <a:bodyPr/>
          <a:lstStyle/>
          <a:p>
            <a:endParaRPr/>
          </a:p>
        </p:txBody>
      </p:sp>
      <p:pic>
        <p:nvPicPr>
          <p:cNvPr id="326" name="page521image13216.jpg" descr="page521image13216.jpg"/>
          <p:cNvPicPr>
            <a:picLocks noChangeAspect="1"/>
          </p:cNvPicPr>
          <p:nvPr/>
        </p:nvPicPr>
        <p:blipFill>
          <a:blip r:embed="rId2">
            <a:extLst/>
          </a:blip>
          <a:stretch>
            <a:fillRect/>
          </a:stretch>
        </p:blipFill>
        <p:spPr>
          <a:xfrm>
            <a:off x="464942" y="543291"/>
            <a:ext cx="8399658" cy="4168409"/>
          </a:xfrm>
          <a:prstGeom prst="rect">
            <a:avLst/>
          </a:prstGeom>
          <a:ln w="12700">
            <a:miter lim="400000"/>
          </a:ln>
        </p:spPr>
      </p:pic>
      <p:sp>
        <p:nvSpPr>
          <p:cNvPr id="327" name="Text"/>
          <p:cNvSpPr txBox="1"/>
          <p:nvPr/>
        </p:nvSpPr>
        <p:spPr>
          <a:xfrm>
            <a:off x="-1371600" y="-342900"/>
            <a:ext cx="180340" cy="4470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r>
              <a:t> </a:t>
            </a:r>
          </a:p>
        </p:txBody>
      </p:sp>
      <p:sp>
        <p:nvSpPr>
          <p:cNvPr id="328" name="Figure 12-10 Connected Environment Architecture"/>
          <p:cNvSpPr txBox="1"/>
          <p:nvPr/>
        </p:nvSpPr>
        <p:spPr>
          <a:xfrm>
            <a:off x="1716015" y="5173186"/>
            <a:ext cx="5033912" cy="713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400"/>
              </a:lnSpc>
              <a:spcBef>
                <a:spcPts val="1200"/>
              </a:spcBef>
              <a:defRPr sz="1866">
                <a:latin typeface="Times"/>
                <a:ea typeface="Times"/>
                <a:cs typeface="Times"/>
                <a:sym typeface="Times"/>
              </a:defRPr>
            </a:lvl1pPr>
          </a:lstStyle>
          <a:p>
            <a:r>
              <a:t>Figure 12-10 Connected Environment Architecture </a:t>
            </a:r>
            <a:endParaRPr sz="1200"/>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mart City Use-Case Examples : Connected Environment"/>
          <p:cNvSpPr txBox="1">
            <a:spLocks noGrp="1"/>
          </p:cNvSpPr>
          <p:nvPr>
            <p:ph type="title"/>
          </p:nvPr>
        </p:nvSpPr>
        <p:spPr>
          <a:prstGeom prst="rect">
            <a:avLst/>
          </a:prstGeom>
        </p:spPr>
        <p:txBody>
          <a:bodyPr>
            <a:normAutofit fontScale="90000"/>
          </a:bodyPr>
          <a:lstStyle>
            <a:lvl1pPr defTabSz="859536">
              <a:defRPr sz="3008"/>
            </a:lvl1pPr>
          </a:lstStyle>
          <a:p>
            <a:r>
              <a:t>Smart City Use-Case Examples : Connected Environment </a:t>
            </a:r>
          </a:p>
        </p:txBody>
      </p:sp>
      <p:sp>
        <p:nvSpPr>
          <p:cNvPr id="331" name="From this pollution and environmental data and the analytics applied to it, the city can track problem areas and take action in long-term urban planning to reduce the effects of air quality disturbances.…"/>
          <p:cNvSpPr txBox="1">
            <a:spLocks noGrp="1"/>
          </p:cNvSpPr>
          <p:nvPr>
            <p:ph type="body" idx="1"/>
          </p:nvPr>
        </p:nvSpPr>
        <p:spPr>
          <a:prstGeom prst="rect">
            <a:avLst/>
          </a:prstGeom>
        </p:spPr>
        <p:txBody>
          <a:bodyPr/>
          <a:lstStyle/>
          <a:p>
            <a:pPr marL="229402" indent="-229402" algn="just" defTabSz="804672">
              <a:lnSpc>
                <a:spcPct val="90000"/>
              </a:lnSpc>
              <a:spcBef>
                <a:spcPts val="500"/>
              </a:spcBef>
              <a:buClrTx/>
              <a:buSzPct val="100000"/>
              <a:buChar char="•"/>
              <a:defRPr sz="2288"/>
            </a:pPr>
            <a:r>
              <a:t>From this pollution and environmental data and the analytics applied to it, the city can track problem areas and take action in long-term urban planning to reduce the effects of air quality disturbances. </a:t>
            </a:r>
          </a:p>
          <a:p>
            <a:pPr marL="229402" indent="-229402" algn="just" defTabSz="804672">
              <a:lnSpc>
                <a:spcPct val="90000"/>
              </a:lnSpc>
              <a:spcBef>
                <a:spcPts val="500"/>
              </a:spcBef>
              <a:buClrTx/>
              <a:buSzPct val="100000"/>
              <a:buChar char="•"/>
              <a:defRPr sz="2288"/>
            </a:pPr>
            <a:r>
              <a:t>Ex. increasing public transit availability along the more polluted routes to encouraging the displacement of businesses toward living areas to limit the need to commute daily. </a:t>
            </a:r>
          </a:p>
          <a:p>
            <a:pPr marL="229402" indent="-229402" algn="just" defTabSz="804672">
              <a:lnSpc>
                <a:spcPct val="90000"/>
              </a:lnSpc>
              <a:spcBef>
                <a:spcPts val="500"/>
              </a:spcBef>
              <a:buClrTx/>
              <a:buSzPct val="100000"/>
              <a:buChar char="•"/>
              <a:defRPr sz="2288"/>
            </a:pPr>
            <a:r>
              <a:t>Ex. citizens can turn on their air purifiers at a given moment or simply stepping inside if pollutant concentrations are becoming serious. </a:t>
            </a:r>
          </a:p>
          <a:p>
            <a:pPr marL="229402" indent="-229402" algn="just" defTabSz="804672">
              <a:lnSpc>
                <a:spcPct val="90000"/>
              </a:lnSpc>
              <a:spcBef>
                <a:spcPts val="500"/>
              </a:spcBef>
              <a:buClrTx/>
              <a:buSzPct val="100000"/>
              <a:buChar char="•"/>
              <a:defRPr sz="2288"/>
            </a:pPr>
            <a:r>
              <a:t>Ex. Strategic coordinated joint actions, restricting traffic along certain routes or on certain days, and encouraging citizens to share vehicles or use the public transportation system. </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n IoT Strategy for Smarter Cities"/>
          <p:cNvSpPr txBox="1">
            <a:spLocks noGrp="1"/>
          </p:cNvSpPr>
          <p:nvPr>
            <p:ph type="title"/>
          </p:nvPr>
        </p:nvSpPr>
        <p:spPr>
          <a:prstGeom prst="rect">
            <a:avLst/>
          </a:prstGeom>
        </p:spPr>
        <p:txBody>
          <a:bodyPr/>
          <a:lstStyle/>
          <a:p>
            <a:r>
              <a:t>An IoT Strategy for Smarter Cities</a:t>
            </a:r>
          </a:p>
        </p:txBody>
      </p:sp>
      <p:sp>
        <p:nvSpPr>
          <p:cNvPr id="148" name="An IoT Strategy for Smarter Cities…"/>
          <p:cNvSpPr txBox="1">
            <a:spLocks noGrp="1"/>
          </p:cNvSpPr>
          <p:nvPr>
            <p:ph type="body" idx="1"/>
          </p:nvPr>
        </p:nvSpPr>
        <p:spPr>
          <a:prstGeom prst="rect">
            <a:avLst/>
          </a:prstGeom>
        </p:spPr>
        <p:txBody>
          <a:bodyPr/>
          <a:lstStyle/>
          <a:p>
            <a:pPr marL="0" indent="0">
              <a:buClrTx/>
              <a:buSzTx/>
              <a:buNone/>
            </a:pPr>
            <a:r>
              <a:t>An IoT Strategy for Smarter Cities </a:t>
            </a:r>
            <a:endParaRPr sz="1200"/>
          </a:p>
          <a:p>
            <a:pPr marL="260684" indent="-260684">
              <a:buClrTx/>
              <a:buSzPct val="100000"/>
              <a:buChar char="•"/>
            </a:pPr>
            <a:r>
              <a:t>Vertical IoT Needs for Smarter Cities </a:t>
            </a:r>
            <a:endParaRPr sz="1200"/>
          </a:p>
          <a:p>
            <a:pPr marL="260684" indent="-260684">
              <a:buClrTx/>
              <a:buSzPct val="100000"/>
              <a:buChar char="•"/>
            </a:pPr>
            <a:r>
              <a:t>Global vs. Siloed Strategies </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An IoT Strategy for Smarter Cities"/>
          <p:cNvSpPr txBox="1">
            <a:spLocks noGrp="1"/>
          </p:cNvSpPr>
          <p:nvPr>
            <p:ph type="title"/>
          </p:nvPr>
        </p:nvSpPr>
        <p:spPr>
          <a:prstGeom prst="rect">
            <a:avLst/>
          </a:prstGeom>
        </p:spPr>
        <p:txBody>
          <a:bodyPr/>
          <a:lstStyle/>
          <a:p>
            <a:r>
              <a:t>An IoT Strategy for Smarter Cities</a:t>
            </a:r>
          </a:p>
        </p:txBody>
      </p:sp>
      <p:sp>
        <p:nvSpPr>
          <p:cNvPr id="151" name="“Vertical IoT Needs for Smarter Cities…"/>
          <p:cNvSpPr txBox="1">
            <a:spLocks noGrp="1"/>
          </p:cNvSpPr>
          <p:nvPr>
            <p:ph type="body" idx="1"/>
          </p:nvPr>
        </p:nvSpPr>
        <p:spPr>
          <a:prstGeom prst="rect">
            <a:avLst/>
          </a:prstGeom>
        </p:spPr>
        <p:txBody>
          <a:bodyPr/>
          <a:lstStyle/>
          <a:p>
            <a:pPr marL="224942" indent="-224942" defTabSz="749808">
              <a:spcBef>
                <a:spcPts val="400"/>
              </a:spcBef>
              <a:defRPr sz="2132"/>
            </a:pPr>
            <a:r>
              <a:t>“Vertical IoT Needs for Smarter Cities</a:t>
            </a:r>
          </a:p>
          <a:p>
            <a:pPr marL="224942" indent="-224942" defTabSz="749808">
              <a:spcBef>
                <a:spcPts val="400"/>
              </a:spcBef>
              <a:defRPr sz="2132"/>
            </a:pPr>
            <a:r>
              <a:t>solutions typically start at the street level, with sensors that capture data on everything from parking space availability to water purity. </a:t>
            </a:r>
          </a:p>
          <a:p>
            <a:pPr marL="224942" indent="-224942" defTabSz="749808">
              <a:spcBef>
                <a:spcPts val="400"/>
              </a:spcBef>
              <a:defRPr sz="2132"/>
            </a:pPr>
            <a:r>
              <a:t>Data analytics is also used extensively—for example, to reduce crime or improve traffic flows. </a:t>
            </a:r>
          </a:p>
          <a:p>
            <a:pPr marL="224942" indent="-224942" defTabSz="749808">
              <a:spcBef>
                <a:spcPts val="400"/>
              </a:spcBef>
              <a:defRPr sz="2132"/>
            </a:pPr>
            <a:r>
              <a:t>Citizens can use tools to leverage their smart mobile devices, such as to report problems and make recommendations.</a:t>
            </a:r>
          </a:p>
          <a:p>
            <a:pPr marL="224942" indent="-224942" defTabSz="749808">
              <a:spcBef>
                <a:spcPts val="400"/>
              </a:spcBef>
              <a:defRPr sz="2132"/>
            </a:pPr>
            <a:r>
              <a:t>When enabled through connectivity, these smart solutions can have a transformative impact on quality of life.</a:t>
            </a:r>
          </a:p>
          <a:p>
            <a:pPr marL="224942" indent="-224942" defTabSz="749808">
              <a:spcBef>
                <a:spcPts val="400"/>
              </a:spcBef>
              <a:defRPr sz="2132"/>
            </a:pPr>
            <a:r>
              <a:t>To maximize value, smart cities can combine use cases through a shared-revenue business model together with special partners to monetize city location services for retail and tourism, as well as city planning, parking, and water management.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An IoT Strategy for Smarter Cities"/>
          <p:cNvSpPr txBox="1">
            <a:spLocks noGrp="1"/>
          </p:cNvSpPr>
          <p:nvPr>
            <p:ph type="title"/>
          </p:nvPr>
        </p:nvSpPr>
        <p:spPr>
          <a:prstGeom prst="rect">
            <a:avLst/>
          </a:prstGeom>
        </p:spPr>
        <p:txBody>
          <a:bodyPr/>
          <a:lstStyle/>
          <a:p>
            <a:r>
              <a:t>An IoT Strategy for Smarter Cities </a:t>
            </a:r>
            <a:endParaRPr sz="1200">
              <a:solidFill>
                <a:srgbClr val="000000"/>
              </a:solidFill>
            </a:endParaRPr>
          </a:p>
        </p:txBody>
      </p:sp>
      <p:sp>
        <p:nvSpPr>
          <p:cNvPr id="154" name="A recent Cisco study, as illustrated in Figure 12-1, expects IoT to have the following economic impact over a 10-year period:…"/>
          <p:cNvSpPr txBox="1">
            <a:spLocks noGrp="1"/>
          </p:cNvSpPr>
          <p:nvPr>
            <p:ph type="body" idx="1"/>
          </p:nvPr>
        </p:nvSpPr>
        <p:spPr>
          <a:prstGeom prst="rect">
            <a:avLst/>
          </a:prstGeom>
        </p:spPr>
        <p:txBody>
          <a:bodyPr/>
          <a:lstStyle/>
          <a:p>
            <a:r>
              <a:t>A recent Cisco study, as illustrated in Figure 12-1, expects IoT to have the following economic impact over a 10-year period:</a:t>
            </a:r>
          </a:p>
          <a:p>
            <a:r>
              <a:t> Smart building</a:t>
            </a:r>
          </a:p>
          <a:p>
            <a:r>
              <a:t> Gas monitoring</a:t>
            </a:r>
          </a:p>
          <a:p>
            <a:r>
              <a:t> Smart parking</a:t>
            </a:r>
          </a:p>
          <a:p>
            <a:r>
              <a:t> Water management</a:t>
            </a:r>
          </a:p>
          <a:p>
            <a:r>
              <a:t> Road pricing</a:t>
            </a:r>
          </a:p>
        </p:txBody>
      </p:sp>
    </p:spTree>
  </p:cSld>
  <p:clrMapOvr>
    <a:masterClrMapping/>
  </p:clrMapOvr>
  <p:transition spd="med"/>
</p:sld>
</file>

<file path=ppt/theme/theme1.xml><?xml version="1.0" encoding="utf-8"?>
<a:theme xmlns:a="http://schemas.openxmlformats.org/drawingml/2006/main" name="Origin">
  <a:themeElements>
    <a:clrScheme name="Origin">
      <a:dk1>
        <a:srgbClr val="000000"/>
      </a:dk1>
      <a:lt1>
        <a:srgbClr val="FFFFFF"/>
      </a:lt1>
      <a:dk2>
        <a:srgbClr val="A7A7A7"/>
      </a:dk2>
      <a:lt2>
        <a:srgbClr val="535353"/>
      </a:lt2>
      <a:accent1>
        <a:srgbClr val="727CA3"/>
      </a:accent1>
      <a:accent2>
        <a:srgbClr val="9FB8CD"/>
      </a:accent2>
      <a:accent3>
        <a:srgbClr val="D2DA7A"/>
      </a:accent3>
      <a:accent4>
        <a:srgbClr val="FADA7A"/>
      </a:accent4>
      <a:accent5>
        <a:srgbClr val="B88472"/>
      </a:accent5>
      <a:accent6>
        <a:srgbClr val="8E736A"/>
      </a:accent6>
      <a:hlink>
        <a:srgbClr val="0000FF"/>
      </a:hlink>
      <a:folHlink>
        <a:srgbClr val="FF00FF"/>
      </a:folHlink>
    </a:clrScheme>
    <a:fontScheme name="Origin">
      <a:majorFont>
        <a:latin typeface="Gill Sans MT"/>
        <a:ea typeface="Gill Sans MT"/>
        <a:cs typeface="Gill Sans MT"/>
      </a:majorFont>
      <a:minorFont>
        <a:latin typeface="Helvetica"/>
        <a:ea typeface="Helvetica"/>
        <a:cs typeface="Helvetica"/>
      </a:minorFont>
    </a:fontScheme>
    <a:fmtScheme name="Origi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43000" dir="5400000" rotWithShape="0">
              <a:srgbClr val="000000">
                <a:alpha val="40000"/>
              </a:srgbClr>
            </a:outerShdw>
          </a:effectLst>
        </a:effectStyle>
        <a:effectStyle>
          <a:effectLst>
            <a:outerShdw blurRad="50800" dist="43000" dir="5400000" rotWithShape="0">
              <a:srgbClr val="000000">
                <a:alpha val="40000"/>
              </a:srgbClr>
            </a:outerShdw>
          </a:effectLst>
        </a:effectStyle>
        <a:effectStyle>
          <a:effectLst>
            <a:outerShdw blurRad="38100" dist="254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round/>
        </a:ln>
        <a:effectLst>
          <a:outerShdw blurRad="50800" dist="43000" dir="5400000" rotWithShape="0">
            <a:srgbClr val="000000">
              <a:alpha val="4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9050" cap="flat">
          <a:solidFill>
            <a:schemeClr val="accent1"/>
          </a:solidFill>
          <a:prstDash val="solid"/>
          <a:round/>
        </a:ln>
        <a:effectLst>
          <a:outerShdw blurRad="38100" dist="254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rigin">
  <a:themeElements>
    <a:clrScheme name="Origin">
      <a:dk1>
        <a:srgbClr val="000000"/>
      </a:dk1>
      <a:lt1>
        <a:srgbClr val="FFFFFF"/>
      </a:lt1>
      <a:dk2>
        <a:srgbClr val="A7A7A7"/>
      </a:dk2>
      <a:lt2>
        <a:srgbClr val="535353"/>
      </a:lt2>
      <a:accent1>
        <a:srgbClr val="727CA3"/>
      </a:accent1>
      <a:accent2>
        <a:srgbClr val="9FB8CD"/>
      </a:accent2>
      <a:accent3>
        <a:srgbClr val="D2DA7A"/>
      </a:accent3>
      <a:accent4>
        <a:srgbClr val="FADA7A"/>
      </a:accent4>
      <a:accent5>
        <a:srgbClr val="B88472"/>
      </a:accent5>
      <a:accent6>
        <a:srgbClr val="8E736A"/>
      </a:accent6>
      <a:hlink>
        <a:srgbClr val="0000FF"/>
      </a:hlink>
      <a:folHlink>
        <a:srgbClr val="FF00FF"/>
      </a:folHlink>
    </a:clrScheme>
    <a:fontScheme name="Origin">
      <a:majorFont>
        <a:latin typeface="Gill Sans MT"/>
        <a:ea typeface="Gill Sans MT"/>
        <a:cs typeface="Gill Sans MT"/>
      </a:majorFont>
      <a:minorFont>
        <a:latin typeface="Helvetica"/>
        <a:ea typeface="Helvetica"/>
        <a:cs typeface="Helvetica"/>
      </a:minorFont>
    </a:fontScheme>
    <a:fmtScheme name="Origi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43000" dir="5400000" rotWithShape="0">
              <a:srgbClr val="000000">
                <a:alpha val="40000"/>
              </a:srgbClr>
            </a:outerShdw>
          </a:effectLst>
        </a:effectStyle>
        <a:effectStyle>
          <a:effectLst>
            <a:outerShdw blurRad="50800" dist="43000" dir="5400000" rotWithShape="0">
              <a:srgbClr val="000000">
                <a:alpha val="40000"/>
              </a:srgbClr>
            </a:outerShdw>
          </a:effectLst>
        </a:effectStyle>
        <a:effectStyle>
          <a:effectLst>
            <a:outerShdw blurRad="38100" dist="254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round/>
        </a:ln>
        <a:effectLst>
          <a:outerShdw blurRad="50800" dist="43000" dir="5400000" rotWithShape="0">
            <a:srgbClr val="000000">
              <a:alpha val="4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9050" cap="flat">
          <a:solidFill>
            <a:schemeClr val="accent1"/>
          </a:solidFill>
          <a:prstDash val="solid"/>
          <a:round/>
        </a:ln>
        <a:effectLst>
          <a:outerShdw blurRad="38100" dist="254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740</TotalTime>
  <Words>6013</Words>
  <Application>Microsoft Office PowerPoint</Application>
  <PresentationFormat>On-screen Show (4:3)</PresentationFormat>
  <Paragraphs>353</Paragraphs>
  <Slides>63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63</vt:i4>
      </vt:variant>
    </vt:vector>
  </HeadingPairs>
  <TitlesOfParts>
    <vt:vector size="67" baseType="lpstr">
      <vt:lpstr>Bookman Old Style</vt:lpstr>
      <vt:lpstr>Gill Sans MT</vt:lpstr>
      <vt:lpstr>Times</vt:lpstr>
      <vt:lpstr>Origin</vt:lpstr>
      <vt:lpstr>Module 5 IoT Physical Devices and Endpoints </vt:lpstr>
      <vt:lpstr>Module 5 Smart and Connected Cities</vt:lpstr>
      <vt:lpstr>Contents</vt:lpstr>
      <vt:lpstr>Motivation</vt:lpstr>
      <vt:lpstr>Solutions</vt:lpstr>
      <vt:lpstr>An IoT Strategy for Smarter Cities</vt:lpstr>
      <vt:lpstr>An IoT Strategy for Smarter Cities</vt:lpstr>
      <vt:lpstr>An IoT Strategy for Smarter Cities</vt:lpstr>
      <vt:lpstr>An IoT Strategy for Smarter Cities </vt:lpstr>
      <vt:lpstr>PowerPoint Presentation</vt:lpstr>
      <vt:lpstr>PowerPoint Presentation</vt:lpstr>
      <vt:lpstr>An IoT Strategy for Smarter Cities </vt:lpstr>
      <vt:lpstr>An IoT Strategy for Smarter Cities </vt:lpstr>
      <vt:lpstr>An IoT Strategy for Smarter Cities </vt:lpstr>
      <vt:lpstr>An IoT Strategy for Smarter Cities: Global vs. Siloed Strategies</vt:lpstr>
      <vt:lpstr>An IoT Strategy for Smarter Cities: Global vs. Siloed Strategies</vt:lpstr>
      <vt:lpstr>An IoT Strategy for Smarter Cities </vt:lpstr>
      <vt:lpstr>An IoT Strategy for Smarter Cities </vt:lpstr>
      <vt:lpstr>Smart City IoT Architecture</vt:lpstr>
      <vt:lpstr>Smart City IoT Architecture</vt:lpstr>
      <vt:lpstr>Smart City IoT Architecture</vt:lpstr>
      <vt:lpstr>Smart City IoT Architecture: Street Layer</vt:lpstr>
      <vt:lpstr>Smart City IoT Architecture: Street Layer</vt:lpstr>
      <vt:lpstr>Smart City IoT Architecture: Street Layer</vt:lpstr>
      <vt:lpstr>Smart City IoT Architecture: Street Layer</vt:lpstr>
      <vt:lpstr>Smart City IoT Architecture: Street Layer</vt:lpstr>
      <vt:lpstr>Smart City IoT Architecture: City Layer</vt:lpstr>
      <vt:lpstr>Smart City IoT Architecture: City Layer</vt:lpstr>
      <vt:lpstr>PowerPoint Presentation</vt:lpstr>
      <vt:lpstr>Smart City IoT Architecture: Data Center Layer</vt:lpstr>
      <vt:lpstr>Smart City IoT Architecture: Data Center Layer</vt:lpstr>
      <vt:lpstr>PowerPoint Presentation</vt:lpstr>
      <vt:lpstr>Smart City IoT Architecture: Data Center Layer</vt:lpstr>
      <vt:lpstr>Smart City IoT Architecture: Services Layer</vt:lpstr>
      <vt:lpstr>Smart City IoT Architecture: Services Layer</vt:lpstr>
      <vt:lpstr>Smart City IoT Architecture: On-Premises vs. Cloud </vt:lpstr>
      <vt:lpstr>Smart City IoT Architecture: On-Premises vs. Cloud </vt:lpstr>
      <vt:lpstr>Smart City IoT Architecture: Smart City Security Architecture </vt:lpstr>
      <vt:lpstr>PowerPoint Presentation</vt:lpstr>
      <vt:lpstr>Smart City IoT Architecture: Smart City Security Architecture </vt:lpstr>
      <vt:lpstr>Smart City IoT Architecture: Smart City Security Architecture </vt:lpstr>
      <vt:lpstr>Smart City Use-Case Examples </vt:lpstr>
      <vt:lpstr>Smart City Use-Case Examples : Connected Street Lighting</vt:lpstr>
      <vt:lpstr>Smart City Use-Case Examples : Connected Street Lighting</vt:lpstr>
      <vt:lpstr>Smart City Use-Case Examples </vt:lpstr>
      <vt:lpstr>Smart City Use-Case Examples : Connected Street Lighting</vt:lpstr>
      <vt:lpstr>Smart City Use-Case Examples : Connected Street Lighting</vt:lpstr>
      <vt:lpstr>Smart City Use-Case Examples : Smart Parking</vt:lpstr>
      <vt:lpstr>Smart City Use-Case Examples : Smart Parking</vt:lpstr>
      <vt:lpstr>Smart City Use-Case Examples : Smart Parking</vt:lpstr>
      <vt:lpstr>PowerPoint Presentation</vt:lpstr>
      <vt:lpstr>Smart City Use-Case Examples : Smart Parking</vt:lpstr>
      <vt:lpstr>Smart City Use-Case Examples : Smart Parking</vt:lpstr>
      <vt:lpstr>Smart City Use-Case Examples : Smart Parking</vt:lpstr>
      <vt:lpstr>Smart City Use-Case Examples : Smart Traffic Control </vt:lpstr>
      <vt:lpstr>PowerPoint Presentation</vt:lpstr>
      <vt:lpstr>Smart City Use-Case Examples : Smart Traffic Control </vt:lpstr>
      <vt:lpstr>Smart City Use-Case Examples : Smart Traffic Control </vt:lpstr>
      <vt:lpstr>Smart City Use-Case Examples : Connected Environment </vt:lpstr>
      <vt:lpstr>Smart City Use-Case Examples : Connected Environment </vt:lpstr>
      <vt:lpstr>Smart City Use-Case Examples : Connected Environment </vt:lpstr>
      <vt:lpstr>PowerPoint Presentation</vt:lpstr>
      <vt:lpstr>Smart City Use-Case Examples : Connected Environment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5 IoT Physical Devices and Endpoints</dc:title>
  <dc:creator>Shanthala P T</dc:creator>
  <cp:lastModifiedBy>Shathala P T</cp:lastModifiedBy>
  <cp:revision>10</cp:revision>
  <dcterms:modified xsi:type="dcterms:W3CDTF">2019-04-23T08:51:45Z</dcterms:modified>
</cp:coreProperties>
</file>